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9" r:id="rId31"/>
    <p:sldId id="285" r:id="rId32"/>
    <p:sldId id="286" r:id="rId33"/>
    <p:sldId id="290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C492F55-D1B5-4501-9387-05A0A62FE2DB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8C8-E6E4-4712-A3D6-F03B114BC1D7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80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2F55-D1B5-4501-9387-05A0A62FE2DB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8C8-E6E4-4712-A3D6-F03B114BC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06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2F55-D1B5-4501-9387-05A0A62FE2DB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8C8-E6E4-4712-A3D6-F03B114BC1D7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31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2F55-D1B5-4501-9387-05A0A62FE2DB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8C8-E6E4-4712-A3D6-F03B114BC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38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2F55-D1B5-4501-9387-05A0A62FE2DB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8C8-E6E4-4712-A3D6-F03B114BC1D7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51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2F55-D1B5-4501-9387-05A0A62FE2DB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8C8-E6E4-4712-A3D6-F03B114BC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96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2F55-D1B5-4501-9387-05A0A62FE2DB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8C8-E6E4-4712-A3D6-F03B114BC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09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2F55-D1B5-4501-9387-05A0A62FE2DB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8C8-E6E4-4712-A3D6-F03B114BC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26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2F55-D1B5-4501-9387-05A0A62FE2DB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8C8-E6E4-4712-A3D6-F03B114BC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8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2F55-D1B5-4501-9387-05A0A62FE2DB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8C8-E6E4-4712-A3D6-F03B114BC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2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2F55-D1B5-4501-9387-05A0A62FE2DB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98C8-E6E4-4712-A3D6-F03B114BC1D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67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C492F55-D1B5-4501-9387-05A0A62FE2DB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7D198C8-E6E4-4712-A3D6-F03B114BC1D7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6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czechency.org/slovnik/Z%C3%81JMENN%C3%89%20P%C5%98%C3%8DSLOVC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ency.org/" TargetMode="External"/><Relationship Id="rId2" Type="http://schemas.openxmlformats.org/officeDocument/2006/relationships/hyperlink" Target="https://library.upol.cz/arl-upol/cs/detail-upol_us_cat-0039328-Mluvnice-soucasne-cestiny/?disprec=2&amp;iset=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czechency.org/slovnik/SLOVN%C3%8D%20DRUH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4597400"/>
            <a:ext cx="7772400" cy="1825777"/>
          </a:xfrm>
        </p:spPr>
        <p:txBody>
          <a:bodyPr>
            <a:normAutofit/>
          </a:bodyPr>
          <a:lstStyle/>
          <a:p>
            <a:r>
              <a:rPr lang="cs-CZ" sz="4400" dirty="0" smtClean="0"/>
              <a:t>Jazykové praktikum (UJPQ) – tvarosloví 2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 8.00 – </a:t>
            </a:r>
            <a:r>
              <a:rPr lang="cs-CZ" dirty="0"/>
              <a:t>8</a:t>
            </a:r>
            <a:r>
              <a:rPr lang="cs-CZ" dirty="0" smtClean="0"/>
              <a:t>.45 (</a:t>
            </a:r>
            <a:r>
              <a:rPr lang="cs-CZ" dirty="0" err="1" smtClean="0"/>
              <a:t>př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 8.45 – 10.15 (se)</a:t>
            </a:r>
          </a:p>
          <a:p>
            <a:r>
              <a:rPr lang="cs-CZ" dirty="0" smtClean="0"/>
              <a:t>St 13.15 – 14.45 (se)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49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 – slovní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SD nástavbové:</a:t>
            </a:r>
          </a:p>
          <a:p>
            <a:r>
              <a:rPr lang="cs-CZ" dirty="0" smtClean="0"/>
              <a:t>ČÍSLOVKY: významová báze (Q) určité/neurčité </a:t>
            </a:r>
            <a:r>
              <a:rPr lang="cs-CZ" dirty="0" err="1" smtClean="0"/>
              <a:t>kvantovosti</a:t>
            </a:r>
            <a:r>
              <a:rPr lang="cs-CZ" dirty="0" smtClean="0"/>
              <a:t>, tj. vyjadřování kvanta, množství), silně napodobují soustavu základních SD, resp. významovou bázi tvoří právě jen s jejich spojením.</a:t>
            </a:r>
          </a:p>
          <a:p>
            <a:r>
              <a:rPr lang="cs-CZ" dirty="0" err="1" smtClean="0"/>
              <a:t>Q</a:t>
            </a:r>
            <a:r>
              <a:rPr lang="cs-CZ" baseline="30000" dirty="0" err="1" smtClean="0"/>
              <a:t>s</a:t>
            </a:r>
            <a:r>
              <a:rPr lang="cs-CZ" dirty="0" smtClean="0"/>
              <a:t>: </a:t>
            </a:r>
            <a:r>
              <a:rPr lang="cs-CZ" i="1" dirty="0" smtClean="0"/>
              <a:t>sto, milión, pět …</a:t>
            </a:r>
          </a:p>
          <a:p>
            <a:r>
              <a:rPr lang="cs-CZ" dirty="0" err="1" smtClean="0"/>
              <a:t>Q</a:t>
            </a:r>
            <a:r>
              <a:rPr lang="cs-CZ" baseline="30000" dirty="0" err="1" smtClean="0"/>
              <a:t>a</a:t>
            </a:r>
            <a:r>
              <a:rPr lang="cs-CZ" dirty="0" smtClean="0"/>
              <a:t>: </a:t>
            </a:r>
            <a:r>
              <a:rPr lang="cs-CZ" i="1" dirty="0" smtClean="0"/>
              <a:t>druhý břeh, dva lidé …</a:t>
            </a:r>
          </a:p>
          <a:p>
            <a:r>
              <a:rPr lang="cs-CZ" dirty="0" err="1" smtClean="0"/>
              <a:t>Q</a:t>
            </a:r>
            <a:r>
              <a:rPr lang="cs-CZ" baseline="30000" dirty="0" err="1" smtClean="0"/>
              <a:t>c</a:t>
            </a:r>
            <a:r>
              <a:rPr lang="cs-CZ" dirty="0" smtClean="0"/>
              <a:t>: </a:t>
            </a:r>
            <a:r>
              <a:rPr lang="cs-CZ" i="1" dirty="0" smtClean="0"/>
              <a:t>natřikrát …</a:t>
            </a:r>
          </a:p>
          <a:p>
            <a:endParaRPr lang="cs-CZ" i="1" dirty="0"/>
          </a:p>
        </p:txBody>
      </p:sp>
      <p:pic>
        <p:nvPicPr>
          <p:cNvPr id="6146" name="Picture 2" descr="Image result for ÄÃ­slov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405" y="585216"/>
            <a:ext cx="1914294" cy="190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519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Funkční tvarosloví – slovní druhy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754138"/>
              </p:ext>
            </p:extLst>
          </p:nvPr>
        </p:nvGraphicFramePr>
        <p:xfrm>
          <a:off x="1023938" y="2286000"/>
          <a:ext cx="9720260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052">
                  <a:extLst>
                    <a:ext uri="{9D8B030D-6E8A-4147-A177-3AD203B41FA5}">
                      <a16:colId xmlns:a16="http://schemas.microsoft.com/office/drawing/2014/main" val="1832527102"/>
                    </a:ext>
                  </a:extLst>
                </a:gridCol>
                <a:gridCol w="1944052">
                  <a:extLst>
                    <a:ext uri="{9D8B030D-6E8A-4147-A177-3AD203B41FA5}">
                      <a16:colId xmlns:a16="http://schemas.microsoft.com/office/drawing/2014/main" val="1547735672"/>
                    </a:ext>
                  </a:extLst>
                </a:gridCol>
                <a:gridCol w="1944052">
                  <a:extLst>
                    <a:ext uri="{9D8B030D-6E8A-4147-A177-3AD203B41FA5}">
                      <a16:colId xmlns:a16="http://schemas.microsoft.com/office/drawing/2014/main" val="1171408770"/>
                    </a:ext>
                  </a:extLst>
                </a:gridCol>
                <a:gridCol w="1944052">
                  <a:extLst>
                    <a:ext uri="{9D8B030D-6E8A-4147-A177-3AD203B41FA5}">
                      <a16:colId xmlns:a16="http://schemas.microsoft.com/office/drawing/2014/main" val="1873968244"/>
                    </a:ext>
                  </a:extLst>
                </a:gridCol>
                <a:gridCol w="1944052">
                  <a:extLst>
                    <a:ext uri="{9D8B030D-6E8A-4147-A177-3AD203B41FA5}">
                      <a16:colId xmlns:a16="http://schemas.microsoft.com/office/drawing/2014/main" val="2140865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10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Q/S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sto(</a:t>
                      </a:r>
                      <a:r>
                        <a:rPr lang="cs-CZ" sz="1400" i="1" dirty="0" err="1" smtClean="0"/>
                        <a:t>vka</a:t>
                      </a:r>
                      <a:r>
                        <a:rPr lang="cs-CZ" sz="1400" i="1" dirty="0" smtClean="0"/>
                        <a:t>) lidí chybí</a:t>
                      </a:r>
                    </a:p>
                    <a:p>
                      <a:r>
                        <a:rPr lang="cs-CZ" sz="1400" i="1" dirty="0" smtClean="0"/>
                        <a:t>měli sto(</a:t>
                      </a:r>
                      <a:r>
                        <a:rPr lang="cs-CZ" sz="1400" i="1" dirty="0" err="1" smtClean="0"/>
                        <a:t>vku</a:t>
                      </a:r>
                      <a:r>
                        <a:rPr lang="cs-CZ" sz="1400" i="1" dirty="0" smtClean="0"/>
                        <a:t>) lidí</a:t>
                      </a:r>
                      <a:endParaRPr lang="cs-CZ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zájem tisíců lidí</a:t>
                      </a:r>
                      <a:endParaRPr lang="cs-CZ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sto není</a:t>
                      </a:r>
                      <a:r>
                        <a:rPr lang="cs-CZ" sz="1400" i="1" baseline="0" dirty="0" smtClean="0"/>
                        <a:t> tisíc</a:t>
                      </a:r>
                      <a:endParaRPr lang="cs-CZ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v tisících lidí</a:t>
                      </a:r>
                    </a:p>
                    <a:p>
                      <a:r>
                        <a:rPr lang="cs-CZ" sz="1400" i="1" dirty="0" smtClean="0"/>
                        <a:t>zahynulo jich pět</a:t>
                      </a:r>
                      <a:endParaRPr lang="cs-CZ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281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Q/A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dva zahynuli</a:t>
                      </a:r>
                    </a:p>
                    <a:p>
                      <a:r>
                        <a:rPr lang="cs-CZ" sz="1400" i="1" dirty="0" smtClean="0"/>
                        <a:t>vystoupí každý čtvrtý</a:t>
                      </a:r>
                      <a:endParaRPr lang="cs-CZ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dva lidé / s pěti lidmi</a:t>
                      </a:r>
                    </a:p>
                    <a:p>
                      <a:r>
                        <a:rPr lang="cs-CZ" sz="1400" i="1" dirty="0" smtClean="0"/>
                        <a:t>druhý břeh</a:t>
                      </a:r>
                      <a:endParaRPr lang="cs-CZ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byl druhý</a:t>
                      </a:r>
                    </a:p>
                    <a:p>
                      <a:r>
                        <a:rPr lang="cs-CZ" sz="1400" i="1" dirty="0" smtClean="0"/>
                        <a:t>pachatelé byli dva</a:t>
                      </a:r>
                      <a:endParaRPr lang="cs-CZ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doběhl druhý</a:t>
                      </a:r>
                    </a:p>
                    <a:p>
                      <a:r>
                        <a:rPr lang="cs-CZ" sz="1400" i="1" dirty="0" smtClean="0"/>
                        <a:t>pachatelé zahynuli</a:t>
                      </a:r>
                      <a:r>
                        <a:rPr lang="cs-CZ" sz="1400" i="1" baseline="0" dirty="0" smtClean="0"/>
                        <a:t> dva</a:t>
                      </a:r>
                      <a:endParaRPr lang="cs-CZ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580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Q/C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úkol natřikrát</a:t>
                      </a:r>
                      <a:endParaRPr lang="cs-CZ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káva byla dvakrát</a:t>
                      </a:r>
                      <a:endParaRPr lang="cs-CZ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dvakrát měř</a:t>
                      </a:r>
                      <a:endParaRPr lang="cs-CZ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25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4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 – slovní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ZÁJMENA: jde o třídy deiktických slov (D), ale pozor ve skutečnosti jde o tzv. substantivní nebo adjektivní deiktická slova (zájmena) a adverbiální deiktická slova (zájmenné příslovce/pronominální adverbium).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Image result for czechen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986" y="818596"/>
            <a:ext cx="1081818" cy="10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372520"/>
              </p:ext>
            </p:extLst>
          </p:nvPr>
        </p:nvGraphicFramePr>
        <p:xfrm>
          <a:off x="1657927" y="3640328"/>
          <a:ext cx="8128000" cy="287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77953379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87837805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280495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1770133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53386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099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D/S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ty pracuješ</a:t>
                      </a:r>
                    </a:p>
                    <a:p>
                      <a:r>
                        <a:rPr lang="cs-CZ" sz="1400" i="1" dirty="0" smtClean="0"/>
                        <a:t>kdo pracuje/co děláš</a:t>
                      </a:r>
                    </a:p>
                    <a:p>
                      <a:r>
                        <a:rPr lang="cs-CZ" sz="1400" i="1" dirty="0" smtClean="0"/>
                        <a:t>tebe volají</a:t>
                      </a:r>
                      <a:endParaRPr lang="cs-CZ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je zájem nás všech</a:t>
                      </a:r>
                      <a:endParaRPr lang="cs-CZ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já nejsme ty</a:t>
                      </a:r>
                    </a:p>
                    <a:p>
                      <a:r>
                        <a:rPr lang="cs-CZ" sz="1400" i="1" dirty="0" smtClean="0"/>
                        <a:t>kdo jste?</a:t>
                      </a:r>
                      <a:endParaRPr lang="cs-CZ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vidí se v tobě</a:t>
                      </a:r>
                      <a:endParaRPr lang="cs-CZ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521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D/A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ten se naplatí</a:t>
                      </a:r>
                      <a:endParaRPr lang="cs-CZ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náš bratr</a:t>
                      </a:r>
                      <a:endParaRPr lang="cs-CZ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klobouk je můj</a:t>
                      </a:r>
                    </a:p>
                    <a:p>
                      <a:r>
                        <a:rPr lang="cs-CZ" sz="1400" i="1" dirty="0" smtClean="0"/>
                        <a:t>jaký jste?</a:t>
                      </a:r>
                      <a:endParaRPr lang="cs-CZ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jaký se narodil, takový zemřel</a:t>
                      </a:r>
                      <a:endParaRPr lang="cs-CZ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999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D/V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Ø</a:t>
                      </a:r>
                      <a:endParaRPr lang="cs-CZ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smtClean="0"/>
                        <a:t>Ø</a:t>
                      </a:r>
                    </a:p>
                    <a:p>
                      <a:endParaRPr lang="cs-CZ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Ø</a:t>
                      </a:r>
                      <a:endParaRPr lang="cs-CZ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smtClean="0"/>
                        <a:t>Ø</a:t>
                      </a:r>
                    </a:p>
                    <a:p>
                      <a:endParaRPr lang="cs-CZ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296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D/C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někde neznamená všude</a:t>
                      </a:r>
                      <a:endParaRPr lang="cs-CZ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život zde nebo smrt tam</a:t>
                      </a:r>
                      <a:endParaRPr lang="cs-CZ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jak je venku?</a:t>
                      </a:r>
                      <a:endParaRPr lang="cs-CZ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kde pracujete?</a:t>
                      </a:r>
                    </a:p>
                    <a:p>
                      <a:r>
                        <a:rPr lang="cs-CZ" sz="1400" i="1" dirty="0" smtClean="0"/>
                        <a:t>kudy</a:t>
                      </a:r>
                      <a:r>
                        <a:rPr lang="cs-CZ" sz="1400" i="1" baseline="0" dirty="0" smtClean="0"/>
                        <a:t> chodí?</a:t>
                      </a:r>
                      <a:endParaRPr lang="cs-CZ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690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0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 – slovní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u="sng" dirty="0" smtClean="0"/>
              <a:t>SD nesamostatné</a:t>
            </a:r>
          </a:p>
          <a:p>
            <a:r>
              <a:rPr lang="cs-CZ" dirty="0"/>
              <a:t>PŘEDLOŽKY: Předložky (prepozice) jsou neohebná slova, která netvoří větný </a:t>
            </a:r>
            <a:r>
              <a:rPr lang="cs-CZ" dirty="0" smtClean="0"/>
              <a:t>člen sama </a:t>
            </a:r>
            <a:r>
              <a:rPr lang="cs-CZ" dirty="0"/>
              <a:t>o sobě, nýbrž teprve ve spojení se syntaktickým substantivem (</a:t>
            </a:r>
            <a:r>
              <a:rPr lang="cs-CZ" dirty="0" smtClean="0"/>
              <a:t>substantivem nebo </a:t>
            </a:r>
            <a:r>
              <a:rPr lang="cs-CZ" dirty="0"/>
              <a:t>jiným slovem, které se po stránce syntaktické chová </a:t>
            </a:r>
            <a:r>
              <a:rPr lang="cs-CZ" dirty="0" smtClean="0"/>
              <a:t>jako substantivum</a:t>
            </a:r>
            <a:r>
              <a:rPr lang="cs-CZ" dirty="0"/>
              <a:t>), které stojí za nimi. </a:t>
            </a:r>
            <a:endParaRPr lang="cs-CZ" dirty="0" smtClean="0"/>
          </a:p>
          <a:p>
            <a:r>
              <a:rPr lang="cs-CZ" dirty="0" smtClean="0"/>
              <a:t>Předložka </a:t>
            </a:r>
            <a:r>
              <a:rPr lang="cs-CZ" dirty="0"/>
              <a:t>se pojí vždy s </a:t>
            </a:r>
            <a:r>
              <a:rPr lang="cs-CZ" dirty="0" smtClean="0"/>
              <a:t>některým pádem </a:t>
            </a:r>
            <a:r>
              <a:rPr lang="cs-CZ" dirty="0"/>
              <a:t>onoho substantiva. Spolu s tímto pádem vyjadřuje vztah </a:t>
            </a:r>
            <a:r>
              <a:rPr lang="cs-CZ" dirty="0" smtClean="0"/>
              <a:t>onoho substantiva </a:t>
            </a:r>
            <a:r>
              <a:rPr lang="cs-CZ" dirty="0"/>
              <a:t>k jinému výrazu ve větě, zpravidla k jeho výrazu řídícímu</a:t>
            </a:r>
            <a:r>
              <a:rPr lang="cs-CZ" dirty="0" smtClean="0"/>
              <a:t>.</a:t>
            </a:r>
          </a:p>
          <a:p>
            <a:r>
              <a:rPr lang="cs-CZ" dirty="0" smtClean="0"/>
              <a:t>(1) </a:t>
            </a:r>
            <a:r>
              <a:rPr lang="cs-CZ" b="1" dirty="0" smtClean="0"/>
              <a:t>Primární</a:t>
            </a:r>
            <a:r>
              <a:rPr lang="cs-CZ" dirty="0" smtClean="0"/>
              <a:t>:</a:t>
            </a:r>
            <a:r>
              <a:rPr lang="cs-CZ" dirty="0"/>
              <a:t> slova, která jsou primárně předložkou. Nemohou být jiným slovním druhem; </a:t>
            </a:r>
            <a:r>
              <a:rPr lang="cs-CZ" dirty="0" smtClean="0"/>
              <a:t>některé primární předložky </a:t>
            </a:r>
            <a:r>
              <a:rPr lang="cs-CZ" dirty="0"/>
              <a:t>se pojí se dvěma, výjimečně i třemi pády (</a:t>
            </a:r>
            <a:r>
              <a:rPr lang="cs-CZ" i="1" dirty="0"/>
              <a:t>vzniknout za </a:t>
            </a:r>
            <a:r>
              <a:rPr lang="cs-CZ" i="1" dirty="0" smtClean="0"/>
              <a:t>krále Karla </a:t>
            </a:r>
            <a:r>
              <a:rPr lang="cs-CZ" i="1" dirty="0"/>
              <a:t>IV., schovat se za krále, být schován za králem</a:t>
            </a:r>
            <a:r>
              <a:rPr lang="cs-CZ" dirty="0" smtClean="0"/>
              <a:t>).</a:t>
            </a:r>
          </a:p>
          <a:p>
            <a:r>
              <a:rPr lang="cs-CZ" dirty="0" smtClean="0"/>
              <a:t>(2) </a:t>
            </a:r>
            <a:r>
              <a:rPr lang="cs-CZ" b="1" dirty="0" smtClean="0"/>
              <a:t>Sekundární</a:t>
            </a:r>
            <a:r>
              <a:rPr lang="cs-CZ" dirty="0" smtClean="0"/>
              <a:t>: </a:t>
            </a:r>
            <a:r>
              <a:rPr lang="cs-CZ" dirty="0"/>
              <a:t>slova, která primárně patří/patřila k </a:t>
            </a:r>
            <a:r>
              <a:rPr lang="cs-CZ" dirty="0" smtClean="0"/>
              <a:t>jinému slovnímu </a:t>
            </a:r>
            <a:r>
              <a:rPr lang="cs-CZ" dirty="0"/>
              <a:t>druhu a předložkami se stala až </a:t>
            </a:r>
            <a:r>
              <a:rPr lang="cs-CZ" dirty="0" smtClean="0"/>
              <a:t>sekundárně: z </a:t>
            </a:r>
            <a:r>
              <a:rPr lang="cs-CZ" dirty="0"/>
              <a:t>příslovcí (</a:t>
            </a:r>
            <a:r>
              <a:rPr lang="cs-CZ" i="1" dirty="0"/>
              <a:t>uvnitř</a:t>
            </a:r>
            <a:r>
              <a:rPr lang="cs-CZ" dirty="0"/>
              <a:t>), sloves (</a:t>
            </a:r>
            <a:r>
              <a:rPr lang="cs-CZ" i="1" dirty="0"/>
              <a:t>vyjma</a:t>
            </a:r>
            <a:r>
              <a:rPr lang="cs-CZ" dirty="0"/>
              <a:t>) </a:t>
            </a:r>
            <a:r>
              <a:rPr lang="cs-CZ" dirty="0" smtClean="0"/>
              <a:t>nebo substantiv </a:t>
            </a:r>
            <a:r>
              <a:rPr lang="cs-CZ" dirty="0"/>
              <a:t>(</a:t>
            </a:r>
            <a:r>
              <a:rPr lang="cs-CZ" i="1" dirty="0"/>
              <a:t>díky</a:t>
            </a:r>
            <a:r>
              <a:rPr lang="cs-CZ" dirty="0"/>
              <a:t>, </a:t>
            </a:r>
            <a:r>
              <a:rPr lang="cs-CZ" i="1" dirty="0"/>
              <a:t>pomocí</a:t>
            </a:r>
            <a:r>
              <a:rPr lang="cs-CZ" dirty="0"/>
              <a:t>). Zpravidla se pojí jen s jedním </a:t>
            </a:r>
            <a:r>
              <a:rPr lang="cs-CZ" dirty="0" smtClean="0"/>
              <a:t>pádem + </a:t>
            </a:r>
            <a:r>
              <a:rPr lang="cs-CZ" dirty="0"/>
              <a:t>víceslovné: </a:t>
            </a:r>
            <a:r>
              <a:rPr lang="cs-CZ" i="1" dirty="0" smtClean="0"/>
              <a:t>vzhledem </a:t>
            </a:r>
            <a:r>
              <a:rPr lang="cs-CZ" i="1" dirty="0"/>
              <a:t>k</a:t>
            </a:r>
            <a:r>
              <a:rPr lang="cs-CZ" dirty="0"/>
              <a:t>, </a:t>
            </a:r>
            <a:r>
              <a:rPr lang="cs-CZ" i="1" dirty="0"/>
              <a:t>na základě</a:t>
            </a:r>
            <a:r>
              <a:rPr lang="cs-CZ" dirty="0"/>
              <a:t>, </a:t>
            </a:r>
            <a:r>
              <a:rPr lang="cs-CZ" i="1" dirty="0"/>
              <a:t>na rozdíl od</a:t>
            </a:r>
            <a:r>
              <a:rPr lang="cs-CZ" dirty="0"/>
              <a:t>, </a:t>
            </a:r>
            <a:r>
              <a:rPr lang="cs-CZ" i="1" dirty="0"/>
              <a:t>nehledě </a:t>
            </a:r>
            <a:r>
              <a:rPr lang="cs-CZ" i="1" dirty="0" smtClean="0"/>
              <a:t>na.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278" y="794657"/>
            <a:ext cx="18954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2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 – slovní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SPOJKY: </a:t>
            </a:r>
            <a:r>
              <a:rPr lang="cs-CZ" dirty="0"/>
              <a:t>Spojky (konjunkce) patří k nejméně početným slovním druhům, </a:t>
            </a:r>
            <a:r>
              <a:rPr lang="cs-CZ" dirty="0" smtClean="0"/>
              <a:t>zato však </a:t>
            </a:r>
            <a:r>
              <a:rPr lang="cs-CZ" dirty="0"/>
              <a:t>mívají vysokou frekvenci. </a:t>
            </a:r>
            <a:endParaRPr lang="cs-CZ" dirty="0" smtClean="0"/>
          </a:p>
          <a:p>
            <a:r>
              <a:rPr lang="cs-CZ" dirty="0" smtClean="0"/>
              <a:t>Jde </a:t>
            </a:r>
            <a:r>
              <a:rPr lang="cs-CZ" dirty="0"/>
              <a:t>o v zásadě uzavřenou třídu </a:t>
            </a:r>
            <a:r>
              <a:rPr lang="cs-CZ" dirty="0" smtClean="0"/>
              <a:t>výrazů, které </a:t>
            </a:r>
            <a:r>
              <a:rPr lang="cs-CZ" dirty="0"/>
              <a:t>v určitém syntaktickém i významovém vztahu spojují slova, </a:t>
            </a:r>
            <a:r>
              <a:rPr lang="cs-CZ" dirty="0" smtClean="0"/>
              <a:t>části vět </a:t>
            </a:r>
            <a:r>
              <a:rPr lang="cs-CZ" dirty="0"/>
              <a:t>nebo věty a nejsou přitom větnými členy. (Schopnost spojovat </a:t>
            </a:r>
            <a:r>
              <a:rPr lang="cs-CZ" dirty="0" smtClean="0"/>
              <a:t>věty mají </a:t>
            </a:r>
            <a:r>
              <a:rPr lang="cs-CZ" dirty="0"/>
              <a:t>i vztažná zájmena a zájmenná příslovce, ale ta větnými členy jsou</a:t>
            </a:r>
            <a:r>
              <a:rPr lang="cs-CZ" dirty="0" smtClean="0"/>
              <a:t>.) </a:t>
            </a:r>
          </a:p>
          <a:p>
            <a:r>
              <a:rPr lang="cs-CZ" dirty="0" smtClean="0"/>
              <a:t>Spojky </a:t>
            </a:r>
            <a:r>
              <a:rPr lang="cs-CZ" dirty="0"/>
              <a:t>mají abstraktní, vztahový význam</a:t>
            </a:r>
            <a:r>
              <a:rPr lang="cs-CZ" dirty="0" smtClean="0"/>
              <a:t>.</a:t>
            </a:r>
          </a:p>
          <a:p>
            <a:r>
              <a:rPr lang="cs-CZ" dirty="0" smtClean="0"/>
              <a:t>(1) </a:t>
            </a:r>
            <a:r>
              <a:rPr lang="cs-CZ" b="1" dirty="0" smtClean="0"/>
              <a:t>Souřadící</a:t>
            </a:r>
          </a:p>
          <a:p>
            <a:r>
              <a:rPr lang="cs-CZ" dirty="0" smtClean="0"/>
              <a:t>(2) </a:t>
            </a:r>
            <a:r>
              <a:rPr lang="cs-CZ" b="1" dirty="0" err="1" smtClean="0"/>
              <a:t>Podřadící</a:t>
            </a:r>
            <a:endParaRPr lang="cs-CZ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118" y="668616"/>
            <a:ext cx="2020661" cy="151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795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 – slovní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ČÁSTICE: (partikule</a:t>
            </a:r>
            <a:r>
              <a:rPr lang="cs-CZ" dirty="0"/>
              <a:t>) jsou neohebná slova, která se neúčastní stavby </a:t>
            </a:r>
            <a:r>
              <a:rPr lang="cs-CZ" dirty="0" smtClean="0"/>
              <a:t>věty: nejsou </a:t>
            </a:r>
            <a:r>
              <a:rPr lang="cs-CZ" dirty="0"/>
              <a:t>větnými členy (což lze ověřit tím, že se na ně nelze rozumně </a:t>
            </a:r>
            <a:r>
              <a:rPr lang="cs-CZ" dirty="0" smtClean="0"/>
              <a:t>zeptat doplňovací </a:t>
            </a:r>
            <a:r>
              <a:rPr lang="cs-CZ" dirty="0"/>
              <a:t>otázkou) ani jejich součástmi. </a:t>
            </a:r>
            <a:endParaRPr lang="cs-CZ" dirty="0" smtClean="0"/>
          </a:p>
          <a:p>
            <a:r>
              <a:rPr lang="cs-CZ" dirty="0" smtClean="0"/>
              <a:t>Užívají </a:t>
            </a:r>
            <a:r>
              <a:rPr lang="cs-CZ" dirty="0"/>
              <a:t>se uvnitř </a:t>
            </a:r>
            <a:r>
              <a:rPr lang="cs-CZ" dirty="0" smtClean="0"/>
              <a:t>výpovědi (často </a:t>
            </a:r>
            <a:r>
              <a:rPr lang="cs-CZ" dirty="0"/>
              <a:t>na jejím začátku, běžně uprostřed, jen výjimečně na konci) a </a:t>
            </a:r>
            <a:r>
              <a:rPr lang="cs-CZ" dirty="0" smtClean="0"/>
              <a:t>tuto výpověď </a:t>
            </a:r>
            <a:r>
              <a:rPr lang="cs-CZ" dirty="0"/>
              <a:t>zabarvují nějakým typem postoje mluvčího. </a:t>
            </a:r>
            <a:endParaRPr lang="cs-CZ" dirty="0" smtClean="0"/>
          </a:p>
          <a:p>
            <a:r>
              <a:rPr lang="cs-CZ" dirty="0" smtClean="0"/>
              <a:t>Plní </a:t>
            </a:r>
            <a:r>
              <a:rPr lang="cs-CZ" dirty="0"/>
              <a:t>tedy </a:t>
            </a:r>
            <a:r>
              <a:rPr lang="cs-CZ" dirty="0" smtClean="0"/>
              <a:t>komunikační, pragmatické funkce:</a:t>
            </a:r>
          </a:p>
          <a:p>
            <a:r>
              <a:rPr lang="cs-CZ" dirty="0" smtClean="0"/>
              <a:t>a</a:t>
            </a:r>
            <a:r>
              <a:rPr lang="cs-CZ" dirty="0"/>
              <a:t>) </a:t>
            </a:r>
            <a:r>
              <a:rPr lang="cs-CZ" i="1" dirty="0"/>
              <a:t>modální jistotní </a:t>
            </a:r>
            <a:r>
              <a:rPr lang="cs-CZ" dirty="0"/>
              <a:t>– udávají míru jistoty mluvčího o platnosti </a:t>
            </a:r>
            <a:r>
              <a:rPr lang="cs-CZ" dirty="0" smtClean="0"/>
              <a:t>obsahu výpovědi</a:t>
            </a:r>
            <a:r>
              <a:rPr lang="cs-CZ" dirty="0"/>
              <a:t>, vztahují se k celé výpovědi jako nadřazená propozice: </a:t>
            </a:r>
            <a:r>
              <a:rPr lang="cs-CZ" i="1" dirty="0" smtClean="0"/>
              <a:t>snad, nejspíš</a:t>
            </a:r>
            <a:r>
              <a:rPr lang="cs-CZ" i="1" dirty="0"/>
              <a:t>, dozajista</a:t>
            </a:r>
            <a:r>
              <a:rPr lang="cs-CZ" dirty="0"/>
              <a:t> atp.;</a:t>
            </a:r>
          </a:p>
          <a:p>
            <a:r>
              <a:rPr lang="cs-CZ" dirty="0"/>
              <a:t>b) </a:t>
            </a:r>
            <a:r>
              <a:rPr lang="cs-CZ" i="1" dirty="0"/>
              <a:t>modální </a:t>
            </a:r>
            <a:r>
              <a:rPr lang="cs-CZ" i="1" dirty="0" err="1"/>
              <a:t>voluntativní</a:t>
            </a:r>
            <a:r>
              <a:rPr lang="cs-CZ" dirty="0"/>
              <a:t> – vyjadřují zájem mluvčího na uskutečnění </a:t>
            </a:r>
            <a:r>
              <a:rPr lang="cs-CZ" dirty="0" smtClean="0"/>
              <a:t>obsahu výpovědi</a:t>
            </a:r>
            <a:r>
              <a:rPr lang="cs-CZ" dirty="0"/>
              <a:t>, vztahují se k celé výpovědi jako nadřazená </a:t>
            </a:r>
            <a:r>
              <a:rPr lang="cs-CZ" dirty="0" smtClean="0"/>
              <a:t>propozice: </a:t>
            </a:r>
            <a:r>
              <a:rPr lang="cs-CZ" i="1" dirty="0" smtClean="0"/>
              <a:t>nevyhnutelně</a:t>
            </a:r>
            <a:r>
              <a:rPr lang="cs-CZ" i="1" dirty="0"/>
              <a:t>, rozhodně </a:t>
            </a:r>
            <a:r>
              <a:rPr lang="cs-CZ" dirty="0"/>
              <a:t>atp.;</a:t>
            </a:r>
          </a:p>
          <a:p>
            <a:r>
              <a:rPr lang="cs-CZ" dirty="0"/>
              <a:t>c) </a:t>
            </a:r>
            <a:r>
              <a:rPr lang="cs-CZ" i="1" dirty="0"/>
              <a:t>evaluativní</a:t>
            </a:r>
            <a:r>
              <a:rPr lang="cs-CZ" dirty="0"/>
              <a:t> – hodnotí obsah výpovědi, vztahují se k celé </a:t>
            </a:r>
            <a:r>
              <a:rPr lang="cs-CZ" dirty="0" smtClean="0"/>
              <a:t>výpovědi jako </a:t>
            </a:r>
            <a:r>
              <a:rPr lang="cs-CZ" dirty="0"/>
              <a:t>nadřazená propozice: </a:t>
            </a:r>
            <a:r>
              <a:rPr lang="cs-CZ" i="1" dirty="0"/>
              <a:t>samozřejmě, naštěstí</a:t>
            </a:r>
            <a:r>
              <a:rPr lang="cs-CZ" dirty="0"/>
              <a:t> atp.;</a:t>
            </a:r>
          </a:p>
          <a:p>
            <a:r>
              <a:rPr lang="cs-CZ" dirty="0"/>
              <a:t>d) </a:t>
            </a:r>
            <a:r>
              <a:rPr lang="cs-CZ" i="1" dirty="0"/>
              <a:t>přací</a:t>
            </a:r>
            <a:r>
              <a:rPr lang="cs-CZ" dirty="0"/>
              <a:t> – signalizují, že výpověď, na jejímž začátku stojí, je tzv. </a:t>
            </a:r>
            <a:r>
              <a:rPr lang="cs-CZ" dirty="0" smtClean="0"/>
              <a:t>věta přací</a:t>
            </a:r>
            <a:r>
              <a:rPr lang="cs-CZ" dirty="0"/>
              <a:t>: </a:t>
            </a:r>
            <a:r>
              <a:rPr lang="cs-CZ" i="1" dirty="0"/>
              <a:t>nechť, kéž </a:t>
            </a:r>
            <a:r>
              <a:rPr lang="cs-CZ" dirty="0"/>
              <a:t>atp.;</a:t>
            </a:r>
          </a:p>
          <a:p>
            <a:r>
              <a:rPr lang="cs-CZ" dirty="0"/>
              <a:t>e) </a:t>
            </a:r>
            <a:r>
              <a:rPr lang="cs-CZ" i="1" dirty="0"/>
              <a:t>tázací</a:t>
            </a:r>
            <a:r>
              <a:rPr lang="cs-CZ" dirty="0"/>
              <a:t> – signalizují, že výpověď, na jejímž začátku stojí, je </a:t>
            </a:r>
            <a:r>
              <a:rPr lang="cs-CZ" dirty="0" smtClean="0"/>
              <a:t>zjišťovací otázka</a:t>
            </a:r>
            <a:r>
              <a:rPr lang="cs-CZ" dirty="0"/>
              <a:t>: </a:t>
            </a:r>
            <a:r>
              <a:rPr lang="cs-CZ" i="1" dirty="0"/>
              <a:t>copak, jestlipak</a:t>
            </a:r>
            <a:r>
              <a:rPr lang="cs-CZ" dirty="0"/>
              <a:t> atp.;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406" y="576941"/>
            <a:ext cx="1406979" cy="140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99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 – slovní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CITOSLOVCE:</a:t>
            </a:r>
            <a:r>
              <a:rPr lang="cs-CZ" dirty="0"/>
              <a:t> (interjekce) jsou plnovýznamový, ale nepojmový slovní </a:t>
            </a:r>
            <a:r>
              <a:rPr lang="cs-CZ" dirty="0" smtClean="0"/>
              <a:t>druh, pojmenovávající </a:t>
            </a:r>
            <a:r>
              <a:rPr lang="cs-CZ" dirty="0"/>
              <a:t>celou situaci globálně, nerozčleněně. Jde o výrazy, </a:t>
            </a:r>
            <a:r>
              <a:rPr lang="cs-CZ" dirty="0" smtClean="0"/>
              <a:t>které se </a:t>
            </a:r>
            <a:r>
              <a:rPr lang="cs-CZ" dirty="0"/>
              <a:t>zpravidla neúčastní stavby věty a tvoří samy o sobě celou </a:t>
            </a:r>
            <a:r>
              <a:rPr lang="cs-CZ" dirty="0" smtClean="0"/>
              <a:t>výpověď; protože </a:t>
            </a:r>
            <a:r>
              <a:rPr lang="cs-CZ" dirty="0"/>
              <a:t>však jádrem situace bývá děj, některá citoslovce mohou </a:t>
            </a:r>
            <a:r>
              <a:rPr lang="cs-CZ" dirty="0" smtClean="0"/>
              <a:t>plnit </a:t>
            </a:r>
            <a:r>
              <a:rPr lang="cs-CZ" dirty="0"/>
              <a:t>funkci přísudku; některá na sebe mohou vázat další členy (</a:t>
            </a:r>
            <a:r>
              <a:rPr lang="cs-CZ" i="1" dirty="0"/>
              <a:t>Vida ho</a:t>
            </a:r>
            <a:r>
              <a:rPr lang="cs-CZ" i="1" dirty="0" smtClean="0"/>
              <a:t>!</a:t>
            </a:r>
            <a:r>
              <a:rPr lang="cs-CZ" dirty="0" smtClean="0"/>
              <a:t>).</a:t>
            </a:r>
          </a:p>
          <a:p>
            <a:r>
              <a:rPr lang="cs-CZ" dirty="0"/>
              <a:t>a) </a:t>
            </a:r>
            <a:r>
              <a:rPr lang="cs-CZ" i="1" dirty="0"/>
              <a:t>dějová</a:t>
            </a:r>
            <a:r>
              <a:rPr lang="cs-CZ" dirty="0"/>
              <a:t> (většinou zvukomalebná) – vyjadřují pohyb, a to </a:t>
            </a:r>
            <a:r>
              <a:rPr lang="cs-CZ" dirty="0" smtClean="0"/>
              <a:t>zpravidla tím</a:t>
            </a:r>
            <a:r>
              <a:rPr lang="cs-CZ" dirty="0"/>
              <a:t>, že napodobují jeho zvuk (typicky se užívají v komunikaci s dětmi</a:t>
            </a:r>
            <a:r>
              <a:rPr lang="cs-CZ" dirty="0" smtClean="0"/>
              <a:t>): </a:t>
            </a:r>
            <a:r>
              <a:rPr lang="cs-CZ" i="1" dirty="0" smtClean="0"/>
              <a:t>bú</a:t>
            </a:r>
            <a:r>
              <a:rPr lang="cs-CZ" dirty="0"/>
              <a:t>, </a:t>
            </a:r>
            <a:r>
              <a:rPr lang="cs-CZ" i="1" dirty="0"/>
              <a:t>prásk</a:t>
            </a:r>
            <a:r>
              <a:rPr lang="cs-CZ" dirty="0"/>
              <a:t>, </a:t>
            </a:r>
            <a:r>
              <a:rPr lang="cs-CZ" i="1" dirty="0"/>
              <a:t>hopla</a:t>
            </a:r>
            <a:r>
              <a:rPr lang="cs-CZ" dirty="0"/>
              <a:t>, </a:t>
            </a:r>
            <a:r>
              <a:rPr lang="cs-CZ" i="1" dirty="0" err="1"/>
              <a:t>tanyny</a:t>
            </a:r>
            <a:r>
              <a:rPr lang="cs-CZ" i="1" dirty="0"/>
              <a:t> </a:t>
            </a:r>
            <a:r>
              <a:rPr lang="cs-CZ" i="1" dirty="0" err="1"/>
              <a:t>tanyny</a:t>
            </a:r>
            <a:r>
              <a:rPr lang="cs-CZ" i="1" dirty="0"/>
              <a:t> </a:t>
            </a:r>
            <a:r>
              <a:rPr lang="cs-CZ" dirty="0"/>
              <a:t>atp.;</a:t>
            </a:r>
          </a:p>
          <a:p>
            <a:r>
              <a:rPr lang="cs-CZ" dirty="0"/>
              <a:t>b) </a:t>
            </a:r>
            <a:r>
              <a:rPr lang="cs-CZ" i="1" dirty="0"/>
              <a:t>stavová</a:t>
            </a:r>
            <a:r>
              <a:rPr lang="cs-CZ" dirty="0"/>
              <a:t> (většinou emocionální) – vyjadřují duševní stavy (pocity</a:t>
            </a:r>
            <a:r>
              <a:rPr lang="cs-CZ" dirty="0" smtClean="0"/>
              <a:t>), řidčeji </a:t>
            </a:r>
            <a:r>
              <a:rPr lang="cs-CZ" dirty="0"/>
              <a:t>stavy tělesné: </a:t>
            </a:r>
            <a:r>
              <a:rPr lang="cs-CZ" i="1" dirty="0"/>
              <a:t>jejda</a:t>
            </a:r>
            <a:r>
              <a:rPr lang="cs-CZ" dirty="0"/>
              <a:t>, </a:t>
            </a:r>
            <a:r>
              <a:rPr lang="cs-CZ" i="1" dirty="0"/>
              <a:t>hurá</a:t>
            </a:r>
            <a:r>
              <a:rPr lang="cs-CZ" dirty="0"/>
              <a:t>, </a:t>
            </a:r>
            <a:r>
              <a:rPr lang="cs-CZ" i="1" dirty="0" err="1"/>
              <a:t>sakryš</a:t>
            </a:r>
            <a:r>
              <a:rPr lang="cs-CZ" dirty="0"/>
              <a:t>, </a:t>
            </a:r>
            <a:r>
              <a:rPr lang="cs-CZ" i="1" dirty="0" err="1"/>
              <a:t>propánička</a:t>
            </a:r>
            <a:r>
              <a:rPr lang="cs-CZ" dirty="0"/>
              <a:t>, </a:t>
            </a:r>
            <a:r>
              <a:rPr lang="cs-CZ" i="1" dirty="0"/>
              <a:t>au</a:t>
            </a:r>
            <a:r>
              <a:rPr lang="cs-CZ" dirty="0"/>
              <a:t>, </a:t>
            </a:r>
            <a:r>
              <a:rPr lang="cs-CZ" i="1" dirty="0"/>
              <a:t>brr </a:t>
            </a:r>
            <a:r>
              <a:rPr lang="cs-CZ" dirty="0"/>
              <a:t>atp.;</a:t>
            </a:r>
          </a:p>
          <a:p>
            <a:r>
              <a:rPr lang="cs-CZ" dirty="0"/>
              <a:t>c) </a:t>
            </a:r>
            <a:r>
              <a:rPr lang="cs-CZ" i="1" dirty="0"/>
              <a:t>interakční</a:t>
            </a:r>
            <a:r>
              <a:rPr lang="cs-CZ" dirty="0"/>
              <a:t> – obracejí se k adresátovi; navazují s ním kontakt, </a:t>
            </a:r>
            <a:r>
              <a:rPr lang="cs-CZ" dirty="0" smtClean="0"/>
              <a:t>slouží jako </a:t>
            </a:r>
            <a:r>
              <a:rPr lang="cs-CZ" dirty="0"/>
              <a:t>povely, reagují na jeho činnost (typicky se užívají v běžně </a:t>
            </a:r>
            <a:r>
              <a:rPr lang="cs-CZ" dirty="0" smtClean="0"/>
              <a:t>mluvené řeči</a:t>
            </a:r>
            <a:r>
              <a:rPr lang="cs-CZ" dirty="0"/>
              <a:t>): </a:t>
            </a:r>
            <a:r>
              <a:rPr lang="cs-CZ" i="1" dirty="0"/>
              <a:t>hele</a:t>
            </a:r>
            <a:r>
              <a:rPr lang="cs-CZ" dirty="0"/>
              <a:t>, </a:t>
            </a:r>
            <a:r>
              <a:rPr lang="cs-CZ" i="1" dirty="0"/>
              <a:t>nazdar</a:t>
            </a:r>
            <a:r>
              <a:rPr lang="cs-CZ" dirty="0"/>
              <a:t>, </a:t>
            </a:r>
            <a:r>
              <a:rPr lang="cs-CZ" i="1" dirty="0"/>
              <a:t>tumáš</a:t>
            </a:r>
            <a:r>
              <a:rPr lang="cs-CZ" dirty="0"/>
              <a:t>, </a:t>
            </a:r>
            <a:r>
              <a:rPr lang="cs-CZ" i="1" dirty="0" err="1"/>
              <a:t>mulisy</a:t>
            </a:r>
            <a:r>
              <a:rPr lang="cs-CZ" i="1" dirty="0"/>
              <a:t> </a:t>
            </a:r>
            <a:r>
              <a:rPr lang="cs-CZ" i="1" dirty="0" err="1"/>
              <a:t>mulisy</a:t>
            </a:r>
            <a:r>
              <a:rPr lang="cs-CZ" dirty="0"/>
              <a:t>, </a:t>
            </a:r>
            <a:r>
              <a:rPr lang="cs-CZ" i="1" dirty="0"/>
              <a:t>prr</a:t>
            </a:r>
            <a:r>
              <a:rPr lang="cs-CZ" dirty="0"/>
              <a:t>, </a:t>
            </a:r>
            <a:r>
              <a:rPr lang="cs-CZ" i="1" dirty="0"/>
              <a:t>ano</a:t>
            </a:r>
            <a:r>
              <a:rPr lang="cs-CZ" dirty="0"/>
              <a:t>, </a:t>
            </a:r>
            <a:r>
              <a:rPr lang="cs-CZ" i="1" dirty="0" err="1"/>
              <a:t>tyjo</a:t>
            </a:r>
            <a:r>
              <a:rPr lang="cs-CZ" i="1" dirty="0"/>
              <a:t> </a:t>
            </a:r>
            <a:r>
              <a:rPr lang="cs-CZ" dirty="0"/>
              <a:t>atp</a:t>
            </a:r>
            <a:r>
              <a:rPr lang="cs-CZ" dirty="0" smtClean="0"/>
              <a:t>.</a:t>
            </a:r>
          </a:p>
          <a:p>
            <a:r>
              <a:rPr lang="cs-CZ" dirty="0" smtClean="0"/>
              <a:t>+ pravopis (</a:t>
            </a:r>
            <a:r>
              <a:rPr lang="cs-CZ" dirty="0" smtClean="0">
                <a:solidFill>
                  <a:srgbClr val="FF0000"/>
                </a:solidFill>
              </a:rPr>
              <a:t>pozor!</a:t>
            </a:r>
            <a:r>
              <a:rPr lang="cs-CZ" dirty="0" smtClean="0"/>
              <a:t>) /</a:t>
            </a:r>
            <a:r>
              <a:rPr lang="cs-CZ" i="1" dirty="0" smtClean="0"/>
              <a:t>k*k*r*k*</a:t>
            </a:r>
            <a:r>
              <a:rPr lang="cs-CZ" dirty="0" smtClean="0"/>
              <a:t>/ </a:t>
            </a:r>
            <a:r>
              <a:rPr lang="cs-CZ" i="1" dirty="0" smtClean="0"/>
              <a:t>frr-</a:t>
            </a:r>
            <a:r>
              <a:rPr lang="cs-CZ" i="1" dirty="0" err="1" smtClean="0"/>
              <a:t>frrr</a:t>
            </a:r>
            <a:r>
              <a:rPr lang="cs-CZ" i="1" dirty="0" smtClean="0"/>
              <a:t>-</a:t>
            </a:r>
            <a:r>
              <a:rPr lang="cs-CZ" i="1" dirty="0" err="1" smtClean="0"/>
              <a:t>frrrr</a:t>
            </a:r>
            <a:r>
              <a:rPr lang="cs-CZ" dirty="0" smtClean="0"/>
              <a:t>/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004" y="381000"/>
            <a:ext cx="1435554" cy="191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641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 – slovní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PŘÍSLOVCE: </a:t>
            </a:r>
            <a:r>
              <a:rPr lang="cs-CZ" dirty="0"/>
              <a:t>jsou stejně jako jména a slovesa slovy </a:t>
            </a:r>
            <a:r>
              <a:rPr lang="cs-CZ" dirty="0" smtClean="0"/>
              <a:t>plnovýznamovými a </a:t>
            </a:r>
            <a:r>
              <a:rPr lang="cs-CZ" dirty="0"/>
              <a:t>stejně jako jména a slovesa jsou větnými členy, patří tedy </a:t>
            </a:r>
            <a:r>
              <a:rPr lang="cs-CZ" dirty="0" smtClean="0"/>
              <a:t>mezi základní </a:t>
            </a:r>
            <a:r>
              <a:rPr lang="cs-CZ" dirty="0"/>
              <a:t>slovní druhy. Avšak na rozdíl od jmen a sloves se neohýbají, </a:t>
            </a:r>
            <a:r>
              <a:rPr lang="cs-CZ" dirty="0" smtClean="0"/>
              <a:t>tzn. nevyjadřují </a:t>
            </a:r>
            <a:r>
              <a:rPr lang="cs-CZ" dirty="0"/>
              <a:t>žádné morfologické kategorie. Podle toho, kterým </a:t>
            </a:r>
            <a:r>
              <a:rPr lang="cs-CZ" dirty="0" smtClean="0"/>
              <a:t>větným členem </a:t>
            </a:r>
            <a:r>
              <a:rPr lang="cs-CZ" dirty="0"/>
              <a:t>zpravidla bývají, rozlišujeme dvě základní skupiny příslovcí</a:t>
            </a:r>
            <a:r>
              <a:rPr lang="cs-CZ" dirty="0" smtClean="0"/>
              <a:t>:</a:t>
            </a:r>
          </a:p>
          <a:p>
            <a:r>
              <a:rPr lang="cs-CZ" dirty="0"/>
              <a:t>a) </a:t>
            </a:r>
            <a:r>
              <a:rPr lang="cs-CZ" dirty="0" err="1" smtClean="0"/>
              <a:t>Adv</a:t>
            </a:r>
            <a:r>
              <a:rPr lang="cs-CZ" dirty="0" smtClean="0"/>
              <a:t>., </a:t>
            </a:r>
            <a:r>
              <a:rPr lang="cs-CZ" dirty="0"/>
              <a:t>jejichž primární funkcí je být součástí přísudku, se </a:t>
            </a:r>
            <a:r>
              <a:rPr lang="cs-CZ" dirty="0" smtClean="0"/>
              <a:t>nazývají </a:t>
            </a:r>
            <a:r>
              <a:rPr lang="cs-CZ" b="1" dirty="0" smtClean="0"/>
              <a:t>predikativa </a:t>
            </a:r>
            <a:r>
              <a:rPr lang="cs-CZ" dirty="0"/>
              <a:t>(neboli příslovce stavová). Vyjadřují buď </a:t>
            </a:r>
            <a:r>
              <a:rPr lang="cs-CZ" dirty="0" smtClean="0"/>
              <a:t>(i) stav (tzv. stavová) nějakého prostředí </a:t>
            </a:r>
            <a:r>
              <a:rPr lang="cs-CZ" dirty="0"/>
              <a:t>či jedince (</a:t>
            </a:r>
            <a:r>
              <a:rPr lang="cs-CZ" i="1" dirty="0"/>
              <a:t>oblačno</a:t>
            </a:r>
            <a:r>
              <a:rPr lang="cs-CZ" dirty="0"/>
              <a:t>, </a:t>
            </a:r>
            <a:r>
              <a:rPr lang="cs-CZ" i="1" dirty="0"/>
              <a:t>hlučno</a:t>
            </a:r>
            <a:r>
              <a:rPr lang="cs-CZ" dirty="0"/>
              <a:t>; </a:t>
            </a:r>
            <a:r>
              <a:rPr lang="cs-CZ" i="1" dirty="0"/>
              <a:t>nevolno</a:t>
            </a:r>
            <a:r>
              <a:rPr lang="cs-CZ" dirty="0"/>
              <a:t>, </a:t>
            </a:r>
            <a:r>
              <a:rPr lang="cs-CZ" i="1" dirty="0"/>
              <a:t>teskno</a:t>
            </a:r>
            <a:r>
              <a:rPr lang="cs-CZ" dirty="0"/>
              <a:t>), nebo </a:t>
            </a:r>
            <a:r>
              <a:rPr lang="cs-CZ" dirty="0" smtClean="0"/>
              <a:t>(</a:t>
            </a:r>
            <a:r>
              <a:rPr lang="cs-CZ" dirty="0" err="1" smtClean="0"/>
              <a:t>ii</a:t>
            </a:r>
            <a:r>
              <a:rPr lang="cs-CZ" dirty="0" smtClean="0"/>
              <a:t>) modální (tzv. modální) hodnocení </a:t>
            </a:r>
            <a:r>
              <a:rPr lang="cs-CZ" dirty="0"/>
              <a:t>nějakého děje (</a:t>
            </a:r>
            <a:r>
              <a:rPr lang="cs-CZ" i="1" dirty="0"/>
              <a:t>nutno</a:t>
            </a:r>
            <a:r>
              <a:rPr lang="cs-CZ" dirty="0"/>
              <a:t>, </a:t>
            </a:r>
            <a:r>
              <a:rPr lang="cs-CZ" i="1" dirty="0"/>
              <a:t>zapotřebí</a:t>
            </a:r>
            <a:r>
              <a:rPr lang="cs-CZ" dirty="0"/>
              <a:t>, </a:t>
            </a:r>
            <a:r>
              <a:rPr lang="cs-CZ" i="1" dirty="0"/>
              <a:t>nelze</a:t>
            </a:r>
            <a:r>
              <a:rPr lang="cs-CZ" dirty="0"/>
              <a:t>; </a:t>
            </a:r>
            <a:r>
              <a:rPr lang="cs-CZ" i="1" dirty="0"/>
              <a:t>nabíledni</a:t>
            </a:r>
            <a:r>
              <a:rPr lang="cs-CZ" dirty="0" smtClean="0"/>
              <a:t>) – /</a:t>
            </a:r>
            <a:r>
              <a:rPr lang="cs-CZ" dirty="0" err="1" smtClean="0"/>
              <a:t>bezpod</a:t>
            </a:r>
            <a:r>
              <a:rPr lang="cs-CZ" dirty="0" smtClean="0"/>
              <a:t>. v/ Je (</a:t>
            </a:r>
            <a:r>
              <a:rPr lang="cs-CZ" dirty="0" smtClean="0">
                <a:solidFill>
                  <a:srgbClr val="FF0000"/>
                </a:solidFill>
              </a:rPr>
              <a:t>mi</a:t>
            </a:r>
            <a:r>
              <a:rPr lang="cs-CZ" dirty="0" smtClean="0"/>
              <a:t>) teplo.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                              </a:t>
            </a:r>
            <a:r>
              <a:rPr lang="cs-CZ" sz="1800" dirty="0" smtClean="0"/>
              <a:t>příp. nositel stavu (v dativu)</a:t>
            </a:r>
            <a:endParaRPr lang="cs-CZ" sz="18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8450036" y="5225143"/>
            <a:ext cx="424543" cy="2122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515" y="776968"/>
            <a:ext cx="2449917" cy="95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068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 – slovní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B) </a:t>
            </a:r>
            <a:r>
              <a:rPr lang="cs-CZ" dirty="0" err="1" smtClean="0"/>
              <a:t>Adv</a:t>
            </a:r>
            <a:r>
              <a:rPr lang="cs-CZ" dirty="0" smtClean="0"/>
              <a:t>., </a:t>
            </a:r>
            <a:r>
              <a:rPr lang="cs-CZ" dirty="0"/>
              <a:t>která bývají obvykle ve větě příslovečným určením, se </a:t>
            </a:r>
            <a:r>
              <a:rPr lang="cs-CZ" dirty="0" smtClean="0"/>
              <a:t>někdy nazývají </a:t>
            </a:r>
            <a:r>
              <a:rPr lang="cs-CZ" b="1" dirty="0" err="1"/>
              <a:t>cirkumstantiva</a:t>
            </a:r>
            <a:r>
              <a:rPr lang="cs-CZ" dirty="0"/>
              <a:t>. Rozvíjejí slovesa, adjektiva nebo </a:t>
            </a:r>
            <a:r>
              <a:rPr lang="cs-CZ" dirty="0" smtClean="0"/>
              <a:t>jiná adverbia </a:t>
            </a:r>
            <a:r>
              <a:rPr lang="cs-CZ" dirty="0"/>
              <a:t>a označují příznaky příznaků, tzn. okolnosti dějů, </a:t>
            </a:r>
            <a:r>
              <a:rPr lang="cs-CZ" dirty="0" smtClean="0"/>
              <a:t>vlastností a </a:t>
            </a:r>
            <a:r>
              <a:rPr lang="cs-CZ" dirty="0"/>
              <a:t>jiných okolností. Přesněji řečeno označují nejen okolnosti (</a:t>
            </a:r>
            <a:r>
              <a:rPr lang="cs-CZ" dirty="0" smtClean="0"/>
              <a:t>okolnost </a:t>
            </a:r>
            <a:r>
              <a:rPr lang="pl-PL" dirty="0" smtClean="0"/>
              <a:t>je </a:t>
            </a:r>
            <a:r>
              <a:rPr lang="pl-PL" dirty="0"/>
              <a:t>něco, co skutečnost doprovází, způsobuje, podmiňuje apod., </a:t>
            </a:r>
            <a:r>
              <a:rPr lang="pl-PL" dirty="0" smtClean="0"/>
              <a:t>tedy </a:t>
            </a:r>
            <a:r>
              <a:rPr lang="cs-CZ" dirty="0" smtClean="0"/>
              <a:t>něco</a:t>
            </a:r>
            <a:r>
              <a:rPr lang="cs-CZ" dirty="0"/>
              <a:t>, co je vůči této skutečnosti vnější), nýbrž i míru/stupeň a </a:t>
            </a:r>
            <a:r>
              <a:rPr lang="cs-CZ" dirty="0" smtClean="0"/>
              <a:t>způsob/ vlastnost</a:t>
            </a:r>
            <a:r>
              <a:rPr lang="cs-CZ" dirty="0"/>
              <a:t>: např. způsobová </a:t>
            </a:r>
            <a:r>
              <a:rPr lang="cs-CZ" dirty="0" err="1"/>
              <a:t>deadjektivní</a:t>
            </a:r>
            <a:r>
              <a:rPr lang="cs-CZ" dirty="0"/>
              <a:t> příslovce (</a:t>
            </a:r>
            <a:r>
              <a:rPr lang="cs-CZ" dirty="0" smtClean="0"/>
              <a:t>nejpočetnější skupina </a:t>
            </a:r>
            <a:r>
              <a:rPr lang="cs-CZ" dirty="0"/>
              <a:t>adverbií, např. </a:t>
            </a:r>
            <a:r>
              <a:rPr lang="cs-CZ" i="1" dirty="0"/>
              <a:t>hladce</a:t>
            </a:r>
            <a:r>
              <a:rPr lang="cs-CZ" dirty="0"/>
              <a:t>) typicky označují vlastnost děje</a:t>
            </a:r>
            <a:r>
              <a:rPr lang="cs-CZ" dirty="0" smtClean="0"/>
              <a:t>.</a:t>
            </a:r>
          </a:p>
          <a:p>
            <a:r>
              <a:rPr lang="cs-CZ" dirty="0"/>
              <a:t>Většina </a:t>
            </a:r>
            <a:r>
              <a:rPr lang="cs-CZ" dirty="0" err="1"/>
              <a:t>cirkumstantiv</a:t>
            </a:r>
            <a:r>
              <a:rPr lang="cs-CZ" dirty="0"/>
              <a:t> okolnost pojmenovává (podobně jako </a:t>
            </a:r>
            <a:r>
              <a:rPr lang="cs-CZ" dirty="0" smtClean="0"/>
              <a:t>např. adjektiva </a:t>
            </a:r>
            <a:r>
              <a:rPr lang="cs-CZ" dirty="0"/>
              <a:t>pojmenovávají vlastnost), avšak některá k ní pouze </a:t>
            </a:r>
            <a:r>
              <a:rPr lang="cs-CZ" dirty="0" smtClean="0"/>
              <a:t>odkazují: </a:t>
            </a:r>
            <a:r>
              <a:rPr lang="cs-CZ" b="1" dirty="0" smtClean="0"/>
              <a:t>příslovce zájmenná</a:t>
            </a:r>
            <a:r>
              <a:rPr lang="cs-CZ" dirty="0"/>
              <a:t>. Od zájmen se zájmenná příslovce liší tím, že se </a:t>
            </a:r>
            <a:r>
              <a:rPr lang="cs-CZ" dirty="0" smtClean="0"/>
              <a:t>neohýbají (nevyjadřují </a:t>
            </a:r>
            <a:r>
              <a:rPr lang="cs-CZ" dirty="0"/>
              <a:t>morfologické kategorie).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515" y="776968"/>
            <a:ext cx="2449917" cy="95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700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 – slovní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Podle druhu okolnosti, který vyjadřují, rozlišujeme příslovce:</a:t>
            </a:r>
          </a:p>
          <a:p>
            <a:r>
              <a:rPr lang="cs-CZ" dirty="0"/>
              <a:t>a) místa: </a:t>
            </a:r>
            <a:r>
              <a:rPr lang="cs-CZ" i="1" dirty="0" smtClean="0"/>
              <a:t>doma</a:t>
            </a:r>
            <a:r>
              <a:rPr lang="cs-CZ" dirty="0"/>
              <a:t>, </a:t>
            </a:r>
            <a:r>
              <a:rPr lang="cs-CZ" i="1" dirty="0"/>
              <a:t>zprava</a:t>
            </a:r>
            <a:r>
              <a:rPr lang="cs-CZ" dirty="0"/>
              <a:t>, </a:t>
            </a:r>
            <a:r>
              <a:rPr lang="cs-CZ" i="1" dirty="0"/>
              <a:t>vysoko</a:t>
            </a:r>
            <a:r>
              <a:rPr lang="cs-CZ" dirty="0"/>
              <a:t>; zájmenná: </a:t>
            </a:r>
            <a:r>
              <a:rPr lang="cs-CZ" i="1" dirty="0"/>
              <a:t>zde</a:t>
            </a:r>
            <a:r>
              <a:rPr lang="cs-CZ" dirty="0"/>
              <a:t>, </a:t>
            </a:r>
            <a:r>
              <a:rPr lang="cs-CZ" i="1" dirty="0"/>
              <a:t>kudy</a:t>
            </a:r>
            <a:r>
              <a:rPr lang="cs-CZ" dirty="0"/>
              <a:t>, </a:t>
            </a:r>
            <a:r>
              <a:rPr lang="cs-CZ" i="1" dirty="0"/>
              <a:t>někam</a:t>
            </a:r>
            <a:r>
              <a:rPr lang="cs-CZ" dirty="0"/>
              <a:t>, </a:t>
            </a:r>
            <a:r>
              <a:rPr lang="cs-CZ" i="1" dirty="0"/>
              <a:t>odevšad</a:t>
            </a:r>
            <a:r>
              <a:rPr lang="cs-CZ" dirty="0"/>
              <a:t>;</a:t>
            </a:r>
          </a:p>
          <a:p>
            <a:r>
              <a:rPr lang="cs-CZ" dirty="0"/>
              <a:t>b) času: </a:t>
            </a:r>
            <a:r>
              <a:rPr lang="cs-CZ" i="1" dirty="0" smtClean="0"/>
              <a:t>včera</a:t>
            </a:r>
            <a:r>
              <a:rPr lang="cs-CZ" dirty="0"/>
              <a:t>, </a:t>
            </a:r>
            <a:r>
              <a:rPr lang="cs-CZ" i="1" dirty="0"/>
              <a:t>brzy</a:t>
            </a:r>
            <a:r>
              <a:rPr lang="cs-CZ" dirty="0"/>
              <a:t>, </a:t>
            </a:r>
            <a:r>
              <a:rPr lang="cs-CZ" i="1" dirty="0"/>
              <a:t>odjakživa</a:t>
            </a:r>
            <a:r>
              <a:rPr lang="cs-CZ" dirty="0"/>
              <a:t>, </a:t>
            </a:r>
            <a:r>
              <a:rPr lang="cs-CZ" i="1" dirty="0"/>
              <a:t>stále</a:t>
            </a:r>
            <a:r>
              <a:rPr lang="cs-CZ" dirty="0"/>
              <a:t>, </a:t>
            </a:r>
            <a:r>
              <a:rPr lang="cs-CZ" i="1" dirty="0"/>
              <a:t>často</a:t>
            </a:r>
            <a:r>
              <a:rPr lang="cs-CZ" dirty="0"/>
              <a:t>; zájmenná: </a:t>
            </a:r>
            <a:r>
              <a:rPr lang="cs-CZ" i="1" dirty="0"/>
              <a:t>dokdy</a:t>
            </a:r>
            <a:r>
              <a:rPr lang="cs-CZ" dirty="0"/>
              <a:t>, </a:t>
            </a:r>
            <a:r>
              <a:rPr lang="cs-CZ" i="1" dirty="0" smtClean="0"/>
              <a:t>nikdy</a:t>
            </a:r>
            <a:r>
              <a:rPr lang="cs-CZ" dirty="0" smtClean="0"/>
              <a:t>, </a:t>
            </a:r>
            <a:r>
              <a:rPr lang="cs-CZ" i="1" dirty="0" smtClean="0"/>
              <a:t>navždy</a:t>
            </a:r>
            <a:r>
              <a:rPr lang="cs-CZ" dirty="0"/>
              <a:t>;</a:t>
            </a:r>
          </a:p>
          <a:p>
            <a:r>
              <a:rPr lang="cs-CZ" dirty="0"/>
              <a:t>c) způsobu: </a:t>
            </a:r>
            <a:r>
              <a:rPr lang="cs-CZ" i="1" dirty="0" smtClean="0"/>
              <a:t>překrásně</a:t>
            </a:r>
            <a:r>
              <a:rPr lang="cs-CZ" dirty="0"/>
              <a:t>, </a:t>
            </a:r>
            <a:r>
              <a:rPr lang="cs-CZ" i="1" dirty="0"/>
              <a:t>nakrátko</a:t>
            </a:r>
            <a:r>
              <a:rPr lang="cs-CZ" dirty="0"/>
              <a:t>, </a:t>
            </a:r>
            <a:r>
              <a:rPr lang="cs-CZ" i="1" dirty="0" err="1"/>
              <a:t>humpolácky</a:t>
            </a:r>
            <a:r>
              <a:rPr lang="cs-CZ" dirty="0"/>
              <a:t>; zájmenná: </a:t>
            </a:r>
            <a:r>
              <a:rPr lang="cs-CZ" i="1" dirty="0"/>
              <a:t>tak</a:t>
            </a:r>
            <a:r>
              <a:rPr lang="cs-CZ" dirty="0"/>
              <a:t>, </a:t>
            </a:r>
            <a:r>
              <a:rPr lang="cs-CZ" i="1" dirty="0"/>
              <a:t>nějak</a:t>
            </a:r>
            <a:r>
              <a:rPr lang="cs-CZ" dirty="0"/>
              <a:t>;</a:t>
            </a:r>
          </a:p>
          <a:p>
            <a:r>
              <a:rPr lang="cs-CZ" dirty="0"/>
              <a:t>d) míry: </a:t>
            </a:r>
            <a:r>
              <a:rPr lang="cs-CZ" i="1" dirty="0" smtClean="0"/>
              <a:t>velmi</a:t>
            </a:r>
            <a:r>
              <a:rPr lang="cs-CZ" dirty="0"/>
              <a:t>, </a:t>
            </a:r>
            <a:r>
              <a:rPr lang="cs-CZ" i="1" dirty="0"/>
              <a:t>trošku</a:t>
            </a:r>
            <a:r>
              <a:rPr lang="cs-CZ" dirty="0"/>
              <a:t>;</a:t>
            </a:r>
          </a:p>
          <a:p>
            <a:r>
              <a:rPr lang="cs-CZ" dirty="0"/>
              <a:t>e) příčiny: </a:t>
            </a:r>
            <a:r>
              <a:rPr lang="cs-CZ" i="1" dirty="0" smtClean="0"/>
              <a:t>úmyslně</a:t>
            </a:r>
            <a:r>
              <a:rPr lang="cs-CZ" dirty="0"/>
              <a:t>; zájmenná: </a:t>
            </a:r>
            <a:r>
              <a:rPr lang="cs-CZ" i="1" dirty="0"/>
              <a:t>proč</a:t>
            </a:r>
            <a:r>
              <a:rPr lang="cs-CZ" dirty="0"/>
              <a:t>, </a:t>
            </a:r>
            <a:r>
              <a:rPr lang="cs-CZ" i="1" dirty="0"/>
              <a:t>proto</a:t>
            </a:r>
            <a:r>
              <a:rPr lang="cs-CZ" dirty="0"/>
              <a:t>;</a:t>
            </a:r>
          </a:p>
          <a:p>
            <a:r>
              <a:rPr lang="cs-CZ" dirty="0"/>
              <a:t>f) účelu: </a:t>
            </a:r>
            <a:r>
              <a:rPr lang="cs-CZ" i="1" dirty="0" smtClean="0"/>
              <a:t>pracovně</a:t>
            </a:r>
            <a:r>
              <a:rPr lang="cs-CZ" dirty="0"/>
              <a:t>; zájmenná: </a:t>
            </a:r>
            <a:r>
              <a:rPr lang="cs-CZ" i="1" dirty="0"/>
              <a:t>proč</a:t>
            </a:r>
            <a:r>
              <a:rPr lang="cs-CZ" dirty="0"/>
              <a:t>, </a:t>
            </a:r>
            <a:r>
              <a:rPr lang="cs-CZ" i="1" dirty="0"/>
              <a:t>proto</a:t>
            </a:r>
            <a:r>
              <a:rPr lang="cs-CZ" dirty="0"/>
              <a:t>;</a:t>
            </a:r>
          </a:p>
          <a:p>
            <a:r>
              <a:rPr lang="cs-CZ" dirty="0"/>
              <a:t>g) podmínky: </a:t>
            </a:r>
            <a:r>
              <a:rPr lang="cs-CZ" i="1" dirty="0" smtClean="0"/>
              <a:t>bezpodmínečně</a:t>
            </a:r>
            <a:r>
              <a:rPr lang="cs-CZ" dirty="0"/>
              <a:t>;</a:t>
            </a:r>
          </a:p>
          <a:p>
            <a:r>
              <a:rPr lang="cs-CZ" dirty="0"/>
              <a:t>h) přípustky: </a:t>
            </a:r>
            <a:r>
              <a:rPr lang="cs-CZ" i="1" dirty="0" smtClean="0"/>
              <a:t>chtě </a:t>
            </a:r>
            <a:r>
              <a:rPr lang="cs-CZ" i="1" dirty="0"/>
              <a:t>nechtě</a:t>
            </a:r>
            <a:r>
              <a:rPr lang="cs-CZ" dirty="0"/>
              <a:t>;</a:t>
            </a:r>
          </a:p>
          <a:p>
            <a:r>
              <a:rPr lang="cs-CZ" dirty="0"/>
              <a:t>i) zřetele: </a:t>
            </a:r>
            <a:r>
              <a:rPr lang="cs-CZ" i="1" dirty="0" smtClean="0"/>
              <a:t>strukturně</a:t>
            </a:r>
            <a:r>
              <a:rPr lang="cs-CZ" dirty="0"/>
              <a:t>, </a:t>
            </a:r>
            <a:r>
              <a:rPr lang="cs-CZ" i="1" dirty="0"/>
              <a:t>povahově</a:t>
            </a:r>
            <a:r>
              <a:rPr lang="cs-CZ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515" y="776968"/>
            <a:ext cx="2449917" cy="95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40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61062"/>
            <a:ext cx="9720071" cy="4023360"/>
          </a:xfrm>
        </p:spPr>
        <p:txBody>
          <a:bodyPr>
            <a:normAutofit/>
          </a:bodyPr>
          <a:lstStyle/>
          <a:p>
            <a:r>
              <a:rPr lang="cs-CZ" dirty="0" smtClean="0"/>
              <a:t>Funkce slov a slovních tvarů v systému jazykových prostředků a v procesu komunikace.</a:t>
            </a:r>
          </a:p>
          <a:p>
            <a:r>
              <a:rPr lang="cs-CZ" dirty="0" smtClean="0"/>
              <a:t>(1) </a:t>
            </a:r>
            <a:r>
              <a:rPr lang="cs-CZ" b="1" dirty="0" smtClean="0"/>
              <a:t>Slovní druhy</a:t>
            </a:r>
            <a:r>
              <a:rPr lang="cs-CZ" dirty="0" smtClean="0"/>
              <a:t>: </a:t>
            </a:r>
            <a:r>
              <a:rPr lang="cs-CZ" dirty="0"/>
              <a:t>p</a:t>
            </a:r>
            <a:r>
              <a:rPr lang="cs-CZ" dirty="0" smtClean="0"/>
              <a:t>roblematika </a:t>
            </a:r>
            <a:r>
              <a:rPr lang="cs-CZ" dirty="0"/>
              <a:t>slovních druhů se nachází na pomezí morfologie a </a:t>
            </a:r>
            <a:r>
              <a:rPr lang="cs-CZ" dirty="0" smtClean="0"/>
              <a:t>lexikologie; </a:t>
            </a:r>
            <a:r>
              <a:rPr lang="cs-CZ" dirty="0"/>
              <a:t>r</a:t>
            </a:r>
            <a:r>
              <a:rPr lang="cs-CZ" dirty="0" smtClean="0"/>
              <a:t>ozlišování </a:t>
            </a:r>
            <a:r>
              <a:rPr lang="cs-CZ" dirty="0"/>
              <a:t>druhů slov má v evropské lingvistice </a:t>
            </a:r>
            <a:r>
              <a:rPr lang="cs-CZ" dirty="0" smtClean="0"/>
              <a:t>tisíciletou a </a:t>
            </a:r>
            <a:r>
              <a:rPr lang="cs-CZ" dirty="0"/>
              <a:t>u nás půltisíciletou tradici, avšak proměňuje se zařazení některých </a:t>
            </a:r>
            <a:r>
              <a:rPr lang="cs-CZ" dirty="0" smtClean="0"/>
              <a:t>slov, chápání </a:t>
            </a:r>
            <a:r>
              <a:rPr lang="cs-CZ" dirty="0"/>
              <a:t>podstaty některých slovních druhů a také jejich počet – ten </a:t>
            </a:r>
            <a:r>
              <a:rPr lang="cs-CZ" dirty="0" smtClean="0"/>
              <a:t>se </a:t>
            </a:r>
            <a:r>
              <a:rPr lang="pt-BR" dirty="0" smtClean="0"/>
              <a:t>v </a:t>
            </a:r>
            <a:r>
              <a:rPr lang="pt-BR" dirty="0"/>
              <a:t>české lingvistice ustálil na </a:t>
            </a:r>
            <a:r>
              <a:rPr lang="cs-CZ" dirty="0" smtClean="0">
                <a:solidFill>
                  <a:srgbClr val="FF0000"/>
                </a:solidFill>
              </a:rPr>
              <a:t>10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(2) Sémantická charakteristika slovních druhů</a:t>
            </a:r>
          </a:p>
          <a:p>
            <a:endParaRPr lang="cs-CZ" dirty="0" smtClean="0"/>
          </a:p>
          <a:p>
            <a:r>
              <a:rPr lang="cs-CZ" dirty="0" smtClean="0"/>
              <a:t>(3) Morfologické kategorie (jmenné a </a:t>
            </a:r>
            <a:r>
              <a:rPr lang="cs-CZ" dirty="0"/>
              <a:t>slovesné: sémantika kategorií: rod, číslo, pád + osoba, číslo, čas, způsob, slovesný rod a vid)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Image result for functio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230" y="585216"/>
            <a:ext cx="1058083" cy="69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41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 – slovní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Příslovce se tvoří: a) ustrnutím tvaru substantiva (</a:t>
            </a:r>
            <a:r>
              <a:rPr lang="cs-CZ" i="1" dirty="0"/>
              <a:t>honem</a:t>
            </a:r>
            <a:r>
              <a:rPr lang="cs-CZ" dirty="0"/>
              <a:t>), b) </a:t>
            </a:r>
            <a:r>
              <a:rPr lang="cs-CZ" dirty="0" smtClean="0"/>
              <a:t>ustrnutím spojení </a:t>
            </a:r>
            <a:r>
              <a:rPr lang="cs-CZ" dirty="0"/>
              <a:t>předložky se jménem (</a:t>
            </a:r>
            <a:r>
              <a:rPr lang="cs-CZ" i="1" dirty="0"/>
              <a:t>zvečera</a:t>
            </a:r>
            <a:r>
              <a:rPr lang="cs-CZ" dirty="0"/>
              <a:t>, </a:t>
            </a:r>
            <a:r>
              <a:rPr lang="cs-CZ" i="1" dirty="0"/>
              <a:t>postaru</a:t>
            </a:r>
            <a:r>
              <a:rPr lang="cs-CZ" dirty="0"/>
              <a:t>), c) ze sloves (</a:t>
            </a:r>
            <a:r>
              <a:rPr lang="cs-CZ" i="1" dirty="0"/>
              <a:t>mlčky</a:t>
            </a:r>
            <a:r>
              <a:rPr lang="cs-CZ" dirty="0" smtClean="0"/>
              <a:t>,</a:t>
            </a:r>
            <a:r>
              <a:rPr lang="cs-CZ" i="1" dirty="0"/>
              <a:t> obkročmo</a:t>
            </a:r>
            <a:r>
              <a:rPr lang="cs-CZ" dirty="0"/>
              <a:t>), d) z adjektiv (takových příslovcí je nejvíce). Z adjektiv se </a:t>
            </a:r>
            <a:r>
              <a:rPr lang="cs-CZ" dirty="0" smtClean="0"/>
              <a:t>příslovce odvozují </a:t>
            </a:r>
            <a:r>
              <a:rPr lang="cs-CZ" dirty="0"/>
              <a:t>příponou </a:t>
            </a:r>
            <a:r>
              <a:rPr lang="cs-CZ" i="1" dirty="0"/>
              <a:t>-y </a:t>
            </a:r>
            <a:r>
              <a:rPr lang="cs-CZ" dirty="0"/>
              <a:t>(</a:t>
            </a:r>
            <a:r>
              <a:rPr lang="cs-CZ" i="1" dirty="0"/>
              <a:t>hezky</a:t>
            </a:r>
            <a:r>
              <a:rPr lang="cs-CZ" dirty="0"/>
              <a:t>, </a:t>
            </a:r>
            <a:r>
              <a:rPr lang="cs-CZ" i="1" dirty="0"/>
              <a:t>estonsky</a:t>
            </a:r>
            <a:r>
              <a:rPr lang="cs-CZ" dirty="0"/>
              <a:t>), </a:t>
            </a:r>
            <a:r>
              <a:rPr lang="cs-CZ" i="1" dirty="0"/>
              <a:t>-o </a:t>
            </a:r>
            <a:r>
              <a:rPr lang="cs-CZ" dirty="0"/>
              <a:t>(</a:t>
            </a:r>
            <a:r>
              <a:rPr lang="cs-CZ" i="1" dirty="0"/>
              <a:t>často</a:t>
            </a:r>
            <a:r>
              <a:rPr lang="cs-CZ" dirty="0"/>
              <a:t>, </a:t>
            </a:r>
            <a:r>
              <a:rPr lang="cs-CZ" i="1" dirty="0"/>
              <a:t>dávno</a:t>
            </a:r>
            <a:r>
              <a:rPr lang="cs-CZ" dirty="0"/>
              <a:t>) nebo </a:t>
            </a:r>
            <a:r>
              <a:rPr lang="cs-CZ" i="1" dirty="0"/>
              <a:t>-e/-</a:t>
            </a:r>
            <a:r>
              <a:rPr lang="cs-CZ" i="1" dirty="0" smtClean="0"/>
              <a:t>ě </a:t>
            </a:r>
            <a:r>
              <a:rPr lang="cs-CZ" dirty="0" smtClean="0"/>
              <a:t>(</a:t>
            </a:r>
            <a:r>
              <a:rPr lang="cs-CZ" i="1" dirty="0" smtClean="0"/>
              <a:t>nápadně</a:t>
            </a:r>
            <a:r>
              <a:rPr lang="cs-CZ" dirty="0"/>
              <a:t>, </a:t>
            </a:r>
            <a:r>
              <a:rPr lang="cs-CZ" i="1" dirty="0"/>
              <a:t>bujaře</a:t>
            </a:r>
            <a:r>
              <a:rPr lang="cs-CZ" dirty="0"/>
              <a:t>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515" y="776968"/>
            <a:ext cx="2449917" cy="95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277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 – slovní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7417743" cy="4023360"/>
          </a:xfrm>
        </p:spPr>
        <p:txBody>
          <a:bodyPr>
            <a:normAutofit/>
          </a:bodyPr>
          <a:lstStyle/>
          <a:p>
            <a:r>
              <a:rPr lang="cs-CZ" dirty="0" smtClean="0"/>
              <a:t>SUBSTANTIVA: označujeme </a:t>
            </a:r>
            <a:r>
              <a:rPr lang="cs-CZ" dirty="0"/>
              <a:t>jevy chápané (nebo ztvárněné</a:t>
            </a:r>
            <a:r>
              <a:rPr lang="cs-CZ" dirty="0" smtClean="0"/>
              <a:t>, „</a:t>
            </a:r>
            <a:r>
              <a:rPr lang="cs-CZ" dirty="0"/>
              <a:t>stylizované</a:t>
            </a:r>
            <a:r>
              <a:rPr lang="cs-CZ" dirty="0" smtClean="0"/>
              <a:t>“) jako </a:t>
            </a:r>
            <a:r>
              <a:rPr lang="cs-CZ" dirty="0"/>
              <a:t>substance (entity): samostatné jevy skutečnosti, které mohou </a:t>
            </a:r>
            <a:r>
              <a:rPr lang="cs-CZ" dirty="0" smtClean="0"/>
              <a:t>mít vlastnosti </a:t>
            </a:r>
            <a:r>
              <a:rPr lang="cs-CZ" dirty="0"/>
              <a:t>a účastnit se dějů. Podle jejich lexikálního významu </a:t>
            </a:r>
            <a:r>
              <a:rPr lang="cs-CZ" dirty="0" smtClean="0"/>
              <a:t>dělíme </a:t>
            </a:r>
            <a:r>
              <a:rPr lang="pt-BR" dirty="0" smtClean="0"/>
              <a:t>substantiva </a:t>
            </a:r>
            <a:r>
              <a:rPr lang="pt-BR" dirty="0"/>
              <a:t>na jména vlastní (propria) a jména obecná (apelativa).</a:t>
            </a:r>
          </a:p>
          <a:p>
            <a:r>
              <a:rPr lang="cs-CZ" b="1" dirty="0"/>
              <a:t>Propria </a:t>
            </a:r>
            <a:r>
              <a:rPr lang="cs-CZ" dirty="0"/>
              <a:t>jsou přiřazena substancím </a:t>
            </a:r>
            <a:r>
              <a:rPr lang="cs-CZ" dirty="0" smtClean="0"/>
              <a:t>jako jednotlivinám/jednotlivcům, nezakládají </a:t>
            </a:r>
            <a:r>
              <a:rPr lang="cs-CZ" dirty="0"/>
              <a:t>se na pojmech, nemají designát (soubor významových rysů).</a:t>
            </a:r>
          </a:p>
          <a:p>
            <a:r>
              <a:rPr lang="cs-CZ" b="1" dirty="0"/>
              <a:t>Apelativa </a:t>
            </a:r>
            <a:r>
              <a:rPr lang="cs-CZ" dirty="0"/>
              <a:t>můžeme dále dělit na jména abstraktní (názvy dějů, </a:t>
            </a:r>
            <a:r>
              <a:rPr lang="cs-CZ" dirty="0" smtClean="0"/>
              <a:t>stavů, vlastností</a:t>
            </a:r>
            <a:r>
              <a:rPr lang="cs-CZ" dirty="0"/>
              <a:t>, okolností, …) a konkrétní (názvy nositelů vlastností a </a:t>
            </a:r>
            <a:r>
              <a:rPr lang="cs-CZ" dirty="0" smtClean="0"/>
              <a:t>účastníků dějů</a:t>
            </a:r>
            <a:r>
              <a:rPr lang="cs-CZ" dirty="0"/>
              <a:t>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59" y="1641022"/>
            <a:ext cx="3293949" cy="469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560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 – slovní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7417743" cy="4023360"/>
          </a:xfrm>
        </p:spPr>
        <p:txBody>
          <a:bodyPr>
            <a:normAutofit/>
          </a:bodyPr>
          <a:lstStyle/>
          <a:p>
            <a:r>
              <a:rPr lang="cs-CZ" dirty="0" smtClean="0"/>
              <a:t>ADJEKTIVA: rozeznáváme </a:t>
            </a:r>
            <a:r>
              <a:rPr lang="cs-CZ" dirty="0"/>
              <a:t>podle významu v zásadě dvojí: jakostní (</a:t>
            </a:r>
            <a:r>
              <a:rPr lang="cs-CZ" dirty="0" smtClean="0"/>
              <a:t>kvalitativní) a </a:t>
            </a:r>
            <a:r>
              <a:rPr lang="cs-CZ" dirty="0"/>
              <a:t>vztahová (relační). </a:t>
            </a:r>
            <a:endParaRPr lang="cs-CZ" dirty="0" smtClean="0"/>
          </a:p>
          <a:p>
            <a:r>
              <a:rPr lang="cs-CZ" b="1" dirty="0" smtClean="0"/>
              <a:t>Jakostní </a:t>
            </a:r>
            <a:r>
              <a:rPr lang="cs-CZ" b="1" dirty="0"/>
              <a:t>adjektiva </a:t>
            </a:r>
            <a:r>
              <a:rPr lang="cs-CZ" dirty="0"/>
              <a:t>(např. </a:t>
            </a:r>
            <a:r>
              <a:rPr lang="cs-CZ" i="1" dirty="0"/>
              <a:t>veliký</a:t>
            </a:r>
            <a:r>
              <a:rPr lang="cs-CZ" dirty="0"/>
              <a:t>, </a:t>
            </a:r>
            <a:r>
              <a:rPr lang="cs-CZ" i="1" dirty="0" smtClean="0"/>
              <a:t>tmavý</a:t>
            </a:r>
            <a:r>
              <a:rPr lang="cs-CZ" dirty="0" smtClean="0"/>
              <a:t>) pojmenovávají </a:t>
            </a:r>
            <a:r>
              <a:rPr lang="cs-CZ" dirty="0"/>
              <a:t>vlastnost (vlastnost substance označené jejich </a:t>
            </a:r>
            <a:r>
              <a:rPr lang="cs-CZ" dirty="0" smtClean="0"/>
              <a:t>řídícím substantivem</a:t>
            </a:r>
            <a:r>
              <a:rPr lang="cs-CZ" dirty="0"/>
              <a:t>) jako kvalitu a většinou se stupňují. </a:t>
            </a:r>
            <a:endParaRPr lang="cs-CZ" dirty="0" smtClean="0"/>
          </a:p>
          <a:p>
            <a:r>
              <a:rPr lang="cs-CZ" b="1" dirty="0" smtClean="0"/>
              <a:t>Vztahová adjektiva </a:t>
            </a:r>
            <a:r>
              <a:rPr lang="cs-CZ" dirty="0" smtClean="0"/>
              <a:t>(např</a:t>
            </a:r>
            <a:r>
              <a:rPr lang="cs-CZ" dirty="0"/>
              <a:t>. </a:t>
            </a:r>
            <a:r>
              <a:rPr lang="cs-CZ" i="1" dirty="0"/>
              <a:t>žabí</a:t>
            </a:r>
            <a:r>
              <a:rPr lang="cs-CZ" dirty="0"/>
              <a:t>, </a:t>
            </a:r>
            <a:r>
              <a:rPr lang="cs-CZ" i="1" dirty="0"/>
              <a:t>nedostižný</a:t>
            </a:r>
            <a:r>
              <a:rPr lang="cs-CZ" dirty="0"/>
              <a:t>, </a:t>
            </a:r>
            <a:r>
              <a:rPr lang="cs-CZ" i="1" dirty="0" smtClean="0"/>
              <a:t>zítřejší</a:t>
            </a:r>
            <a:r>
              <a:rPr lang="cs-CZ" dirty="0" smtClean="0"/>
              <a:t>) pojmenovávají </a:t>
            </a:r>
            <a:r>
              <a:rPr lang="cs-CZ" dirty="0"/>
              <a:t>vlastnost jako vztah (</a:t>
            </a:r>
            <a:r>
              <a:rPr lang="cs-CZ" dirty="0" smtClean="0"/>
              <a:t>vyjadřují vztah </a:t>
            </a:r>
            <a:r>
              <a:rPr lang="cs-CZ" dirty="0"/>
              <a:t>substance označené jejich řídícím substantivem k </a:t>
            </a:r>
            <a:r>
              <a:rPr lang="cs-CZ" dirty="0" smtClean="0"/>
              <a:t>substanci/ ději/okolnosti </a:t>
            </a:r>
            <a:r>
              <a:rPr lang="cs-CZ" dirty="0"/>
              <a:t>vyjádřené jejich základovým slovem) a stupňují se </a:t>
            </a:r>
            <a:r>
              <a:rPr lang="cs-CZ" dirty="0" smtClean="0"/>
              <a:t>jen </a:t>
            </a:r>
            <a:r>
              <a:rPr lang="pt-BR" dirty="0" smtClean="0"/>
              <a:t>zřídkakdy </a:t>
            </a:r>
            <a:r>
              <a:rPr lang="pt-BR" dirty="0"/>
              <a:t>(stupňuje se např. </a:t>
            </a:r>
            <a:r>
              <a:rPr lang="pt-BR" i="1" dirty="0"/>
              <a:t>severní</a:t>
            </a:r>
            <a:r>
              <a:rPr lang="pt-BR" dirty="0"/>
              <a:t>).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510" y="1813832"/>
            <a:ext cx="3439477" cy="491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828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 – slovní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2286000"/>
            <a:ext cx="8363440" cy="4023360"/>
          </a:xfrm>
        </p:spPr>
        <p:txBody>
          <a:bodyPr>
            <a:normAutofit/>
          </a:bodyPr>
          <a:lstStyle/>
          <a:p>
            <a:r>
              <a:rPr lang="cs-CZ" dirty="0" smtClean="0"/>
              <a:t>ZÁJMENA, DEIKTICKÁ SLOVA: </a:t>
            </a:r>
            <a:r>
              <a:rPr lang="cs-CZ" dirty="0"/>
              <a:t>Deiktická slova, tzn. zájmena a zájmenná příslovce, jsou </a:t>
            </a:r>
            <a:r>
              <a:rPr lang="cs-CZ" dirty="0" smtClean="0"/>
              <a:t>plnovýznamová slova</a:t>
            </a:r>
            <a:r>
              <a:rPr lang="cs-CZ" dirty="0"/>
              <a:t>, která složky skutečnosti nepojmenovávají, nýbrž deikticky označují.</a:t>
            </a:r>
          </a:p>
          <a:p>
            <a:r>
              <a:rPr lang="cs-CZ" dirty="0"/>
              <a:t>Referují k substancím, vlastnostem a okolnostem stejně jako </a:t>
            </a:r>
            <a:r>
              <a:rPr lang="cs-CZ" dirty="0" err="1" smtClean="0"/>
              <a:t>subs</a:t>
            </a:r>
            <a:r>
              <a:rPr lang="cs-CZ" dirty="0" smtClean="0"/>
              <a:t>., </a:t>
            </a:r>
            <a:r>
              <a:rPr lang="cs-CZ" dirty="0" err="1" smtClean="0"/>
              <a:t>adj</a:t>
            </a:r>
            <a:r>
              <a:rPr lang="cs-CZ" dirty="0" smtClean="0"/>
              <a:t>. </a:t>
            </a:r>
            <a:r>
              <a:rPr lang="cs-CZ" dirty="0"/>
              <a:t>a </a:t>
            </a:r>
            <a:r>
              <a:rPr lang="cs-CZ" dirty="0" err="1" smtClean="0"/>
              <a:t>adv</a:t>
            </a:r>
            <a:r>
              <a:rPr lang="cs-CZ" dirty="0" smtClean="0"/>
              <a:t>., </a:t>
            </a:r>
            <a:r>
              <a:rPr lang="cs-CZ" dirty="0"/>
              <a:t>avšak nedenotují je (neoznačují je </a:t>
            </a:r>
            <a:r>
              <a:rPr lang="cs-CZ" dirty="0" smtClean="0"/>
              <a:t>jakožto příslušníky </a:t>
            </a:r>
            <a:r>
              <a:rPr lang="cs-CZ" dirty="0"/>
              <a:t>nějaké třídy jevů). Umožňují nám činit v komunikaci </a:t>
            </a:r>
            <a:r>
              <a:rPr lang="cs-CZ" dirty="0" smtClean="0"/>
              <a:t>takové věci</a:t>
            </a:r>
            <a:r>
              <a:rPr lang="cs-CZ" dirty="0"/>
              <a:t>, jako např. ptát se, popírat, vyjadřovat se neurčitě, vztahovat </a:t>
            </a:r>
            <a:r>
              <a:rPr lang="cs-CZ" dirty="0" smtClean="0"/>
              <a:t>sdělení ke </a:t>
            </a:r>
            <a:r>
              <a:rPr lang="cs-CZ" dirty="0"/>
              <a:t>konkrétním, individuálním mimojazykovým skutečnostem apod.</a:t>
            </a:r>
          </a:p>
          <a:p>
            <a:r>
              <a:rPr lang="cs-CZ" dirty="0"/>
              <a:t>Jejich význam je tedy výrazně závislý na kontextu a situaci</a:t>
            </a:r>
            <a:r>
              <a:rPr lang="cs-CZ" dirty="0" smtClean="0"/>
              <a:t>.</a:t>
            </a:r>
          </a:p>
          <a:p>
            <a:r>
              <a:rPr lang="cs-CZ" dirty="0"/>
              <a:t>D</a:t>
            </a:r>
            <a:r>
              <a:rPr lang="cs-CZ" dirty="0" smtClean="0"/>
              <a:t>eiktická </a:t>
            </a:r>
            <a:r>
              <a:rPr lang="cs-CZ" dirty="0"/>
              <a:t>slova tímto způsobem napodobují/zastupují </a:t>
            </a:r>
            <a:r>
              <a:rPr lang="cs-CZ" dirty="0" smtClean="0"/>
              <a:t>substantiva, adjektiva </a:t>
            </a:r>
            <a:r>
              <a:rPr lang="cs-CZ" dirty="0"/>
              <a:t>a </a:t>
            </a:r>
            <a:r>
              <a:rPr lang="cs-CZ" dirty="0" smtClean="0"/>
              <a:t>příslovce </a:t>
            </a:r>
            <a:r>
              <a:rPr lang="cs-CZ" dirty="0" smtClean="0">
                <a:cs typeface="Calibri"/>
              </a:rPr>
              <a:t>→ mají tedy podobné vlastnosti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568" y="866095"/>
            <a:ext cx="2360839" cy="351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828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 – slovní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(1) </a:t>
            </a:r>
            <a:r>
              <a:rPr lang="cs-CZ" b="1" dirty="0"/>
              <a:t>substantivní zájmena </a:t>
            </a:r>
            <a:r>
              <a:rPr lang="cs-CZ" dirty="0"/>
              <a:t>(všechna osobní + </a:t>
            </a:r>
            <a:r>
              <a:rPr lang="cs-CZ" i="1" dirty="0"/>
              <a:t>kdo</a:t>
            </a:r>
            <a:r>
              <a:rPr lang="cs-CZ" dirty="0"/>
              <a:t>, </a:t>
            </a:r>
            <a:r>
              <a:rPr lang="cs-CZ" i="1" dirty="0"/>
              <a:t>co </a:t>
            </a:r>
            <a:r>
              <a:rPr lang="cs-CZ" dirty="0"/>
              <a:t>+ </a:t>
            </a:r>
            <a:r>
              <a:rPr lang="cs-CZ" dirty="0" smtClean="0"/>
              <a:t>zájmena odvozená </a:t>
            </a:r>
            <a:r>
              <a:rPr lang="cs-CZ" dirty="0"/>
              <a:t>od </a:t>
            </a:r>
            <a:r>
              <a:rPr lang="cs-CZ" i="1" dirty="0"/>
              <a:t>kdo</a:t>
            </a:r>
            <a:r>
              <a:rPr lang="cs-CZ" dirty="0"/>
              <a:t>, </a:t>
            </a:r>
            <a:r>
              <a:rPr lang="cs-CZ" i="1" dirty="0"/>
              <a:t>co </a:t>
            </a:r>
            <a:r>
              <a:rPr lang="cs-CZ" dirty="0"/>
              <a:t>prefixem nebo postfixem; tzn. všechna </a:t>
            </a:r>
            <a:r>
              <a:rPr lang="cs-CZ" dirty="0" smtClean="0"/>
              <a:t>jednorodá a </a:t>
            </a:r>
            <a:r>
              <a:rPr lang="cs-CZ" dirty="0"/>
              <a:t>bezrodá + </a:t>
            </a:r>
            <a:r>
              <a:rPr lang="cs-CZ" i="1" dirty="0" smtClean="0"/>
              <a:t>on);</a:t>
            </a:r>
          </a:p>
          <a:p>
            <a:r>
              <a:rPr lang="cs-CZ" dirty="0" smtClean="0"/>
              <a:t>(2)</a:t>
            </a:r>
            <a:r>
              <a:rPr lang="cs-CZ" i="1" dirty="0" smtClean="0"/>
              <a:t> </a:t>
            </a:r>
            <a:r>
              <a:rPr lang="cs-CZ" b="1" dirty="0"/>
              <a:t>adjektivní zájmena </a:t>
            </a:r>
            <a:r>
              <a:rPr lang="cs-CZ" dirty="0"/>
              <a:t>(všechna zbylá ohebná; tzn. </a:t>
            </a:r>
            <a:r>
              <a:rPr lang="cs-CZ" dirty="0" smtClean="0"/>
              <a:t>všechna – </a:t>
            </a:r>
            <a:r>
              <a:rPr lang="cs-CZ" dirty="0"/>
              <a:t>s výjimkou osobního </a:t>
            </a:r>
            <a:r>
              <a:rPr lang="cs-CZ" i="1" dirty="0"/>
              <a:t>on </a:t>
            </a:r>
            <a:r>
              <a:rPr lang="cs-CZ" dirty="0"/>
              <a:t>–, která rozlišují všechny hodnoty </a:t>
            </a:r>
            <a:r>
              <a:rPr lang="cs-CZ" dirty="0" smtClean="0"/>
              <a:t>jmenného rodu;</a:t>
            </a:r>
          </a:p>
          <a:p>
            <a:r>
              <a:rPr lang="cs-CZ" dirty="0" smtClean="0"/>
              <a:t>(3) </a:t>
            </a:r>
            <a:r>
              <a:rPr lang="cs-CZ" b="1" dirty="0"/>
              <a:t>zájmenná příslovce </a:t>
            </a:r>
            <a:r>
              <a:rPr lang="cs-CZ" dirty="0"/>
              <a:t>(ta, která nevyjadřují morfologické kategorie).</a:t>
            </a:r>
          </a:p>
          <a:p>
            <a:endParaRPr lang="cs-CZ" dirty="0"/>
          </a:p>
          <a:p>
            <a:r>
              <a:rPr lang="cs-CZ" dirty="0" smtClean="0"/>
              <a:t>Mezi </a:t>
            </a:r>
            <a:r>
              <a:rPr lang="cs-CZ" dirty="0"/>
              <a:t>jména ovšem patří pouze substantivní a adjektivní </a:t>
            </a:r>
            <a:r>
              <a:rPr lang="cs-CZ" dirty="0" smtClean="0"/>
              <a:t>zájmena, kdežto </a:t>
            </a:r>
            <a:r>
              <a:rPr lang="cs-CZ" dirty="0"/>
              <a:t>zájmenná příslovce jsou slovy neohebnými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4828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 – slovní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Podle funkce rozeznáváme následující druhy deiktických slov:</a:t>
            </a:r>
          </a:p>
          <a:p>
            <a:r>
              <a:rPr lang="cs-CZ" dirty="0"/>
              <a:t>a) osobní zájmena (</a:t>
            </a:r>
            <a:r>
              <a:rPr lang="cs-CZ" dirty="0" err="1"/>
              <a:t>personalia</a:t>
            </a:r>
            <a:r>
              <a:rPr lang="cs-CZ" dirty="0"/>
              <a:t>): já, ty, on, my, vy + zvratné (</a:t>
            </a:r>
            <a:r>
              <a:rPr lang="cs-CZ" dirty="0" smtClean="0"/>
              <a:t>reflexívní) osobní </a:t>
            </a:r>
            <a:r>
              <a:rPr lang="cs-CZ" dirty="0"/>
              <a:t>zájmeno (sebe-si-sobě-se-sebou – nominativní tvar neexistuje) </a:t>
            </a:r>
            <a:r>
              <a:rPr lang="cs-CZ" dirty="0" smtClean="0"/>
              <a:t>– označují </a:t>
            </a:r>
            <a:r>
              <a:rPr lang="cs-CZ" dirty="0"/>
              <a:t>(ne)účastníky komunikace; všechna jsou substantivní;</a:t>
            </a:r>
          </a:p>
          <a:p>
            <a:r>
              <a:rPr lang="cs-CZ" dirty="0"/>
              <a:t>b) přivlastňovací zájmena (posesíva): můj, tvůj, jeho, její, náš, váš, </a:t>
            </a:r>
            <a:r>
              <a:rPr lang="cs-CZ" dirty="0" smtClean="0"/>
              <a:t>jejich + </a:t>
            </a:r>
            <a:r>
              <a:rPr lang="cs-CZ" dirty="0"/>
              <a:t>zvratné (reflexívní) přivlastňovací zájmeno </a:t>
            </a:r>
            <a:r>
              <a:rPr lang="cs-CZ" i="1" dirty="0"/>
              <a:t>svůj</a:t>
            </a:r>
            <a:r>
              <a:rPr lang="cs-CZ" dirty="0"/>
              <a:t> – (</a:t>
            </a:r>
            <a:r>
              <a:rPr lang="cs-CZ" dirty="0" smtClean="0"/>
              <a:t>ne)účastníkům komunikace </a:t>
            </a:r>
            <a:r>
              <a:rPr lang="cs-CZ" dirty="0"/>
              <a:t>přivlastňují substanci označenou svým řídícím </a:t>
            </a:r>
            <a:r>
              <a:rPr lang="cs-CZ" dirty="0" smtClean="0"/>
              <a:t>substantivem; všechna </a:t>
            </a:r>
            <a:r>
              <a:rPr lang="cs-CZ" dirty="0"/>
              <a:t>jsou adjektivní;</a:t>
            </a:r>
          </a:p>
          <a:p>
            <a:r>
              <a:rPr lang="cs-CZ" dirty="0"/>
              <a:t>c) ukazovací (demonstrativa): ten, tento, </a:t>
            </a:r>
            <a:r>
              <a:rPr lang="cs-CZ" dirty="0" err="1"/>
              <a:t>tamhleten</a:t>
            </a:r>
            <a:r>
              <a:rPr lang="cs-CZ" dirty="0"/>
              <a:t>, takový, onen, </a:t>
            </a:r>
            <a:r>
              <a:rPr lang="cs-CZ" dirty="0" smtClean="0"/>
              <a:t>takhle, proto</a:t>
            </a:r>
            <a:r>
              <a:rPr lang="cs-CZ" dirty="0"/>
              <a:t>, zde, nyní aj. – ukazují do komunikační situace a jejího </a:t>
            </a:r>
            <a:r>
              <a:rPr lang="cs-CZ" dirty="0" smtClean="0"/>
              <a:t>okolí (</a:t>
            </a:r>
            <a:r>
              <a:rPr lang="cs-CZ" dirty="0" err="1" smtClean="0"/>
              <a:t>exoforická</a:t>
            </a:r>
            <a:r>
              <a:rPr lang="cs-CZ" dirty="0" smtClean="0"/>
              <a:t> </a:t>
            </a:r>
            <a:r>
              <a:rPr lang="cs-CZ" dirty="0"/>
              <a:t>funkce) nebo odkazují v rámci textu dopředu (</a:t>
            </a:r>
            <a:r>
              <a:rPr lang="cs-CZ" dirty="0" smtClean="0"/>
              <a:t>kataforicky) nebo </a:t>
            </a:r>
            <a:r>
              <a:rPr lang="cs-CZ" dirty="0"/>
              <a:t>dozadu (anaforicky);</a:t>
            </a:r>
          </a:p>
          <a:p>
            <a:r>
              <a:rPr lang="cs-CZ" dirty="0"/>
              <a:t>d) tázací (interogativa): kdo, co, který, čí, kdy, kudy, jak aj. – uvozují </a:t>
            </a:r>
            <a:r>
              <a:rPr lang="cs-CZ" dirty="0" smtClean="0"/>
              <a:t>doplňovací otázky </a:t>
            </a:r>
            <a:r>
              <a:rPr lang="cs-CZ" dirty="0"/>
              <a:t>(i nepřímé);</a:t>
            </a:r>
          </a:p>
          <a:p>
            <a:r>
              <a:rPr lang="cs-CZ" dirty="0"/>
              <a:t>e) vztažná (relativa): kdo, co, který, jenž, což, jejíž, kde, jak aj. – </a:t>
            </a:r>
            <a:r>
              <a:rPr lang="cs-CZ" dirty="0" smtClean="0"/>
              <a:t>připojují vztažné </a:t>
            </a:r>
            <a:r>
              <a:rPr lang="cs-CZ" dirty="0"/>
              <a:t>závislé věty k jejich větám řídícím;</a:t>
            </a:r>
          </a:p>
          <a:p>
            <a:r>
              <a:rPr lang="cs-CZ" dirty="0"/>
              <a:t>f) neurčitá (indefinita): někdo, bůhvíco, čísi, ledajaký, kterýkoli, </a:t>
            </a:r>
            <a:r>
              <a:rPr lang="cs-CZ" dirty="0" smtClean="0"/>
              <a:t>někam, kdovíjak;</a:t>
            </a:r>
            <a:endParaRPr lang="cs-CZ" dirty="0"/>
          </a:p>
          <a:p>
            <a:r>
              <a:rPr lang="cs-CZ" dirty="0"/>
              <a:t>g) záporná (negativa): nikdo, nic, žádný, nijaký, ničí, nikde, odnikud, </a:t>
            </a:r>
            <a:r>
              <a:rPr lang="cs-CZ" dirty="0" smtClean="0"/>
              <a:t>nikterak aj</a:t>
            </a:r>
            <a:r>
              <a:rPr lang="cs-CZ" dirty="0"/>
              <a:t>.;</a:t>
            </a:r>
          </a:p>
          <a:p>
            <a:r>
              <a:rPr lang="cs-CZ" dirty="0"/>
              <a:t>h) </a:t>
            </a:r>
            <a:r>
              <a:rPr lang="cs-CZ" dirty="0" err="1"/>
              <a:t>úplnostní</a:t>
            </a:r>
            <a:r>
              <a:rPr lang="cs-CZ" dirty="0"/>
              <a:t> (totalizátory): všechen, každý, sám, vždy, všude, všelijak aj.;</a:t>
            </a:r>
          </a:p>
          <a:p>
            <a:r>
              <a:rPr lang="cs-CZ" dirty="0"/>
              <a:t>i) </a:t>
            </a:r>
            <a:r>
              <a:rPr lang="cs-CZ" dirty="0" err="1"/>
              <a:t>ztotožňovací</a:t>
            </a:r>
            <a:r>
              <a:rPr lang="cs-CZ" dirty="0"/>
              <a:t> (identifikátory): (ten)týž, tamtéž.</a:t>
            </a:r>
          </a:p>
        </p:txBody>
      </p:sp>
    </p:spTree>
    <p:extLst>
      <p:ext uri="{BB962C8B-B14F-4D97-AF65-F5344CB8AC3E}">
        <p14:creationId xmlns:p14="http://schemas.microsoft.com/office/powerpoint/2010/main" val="464828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 – slovní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Množiny jednotlivých druhů deiktických slov mají průniky: např. </a:t>
            </a:r>
            <a:r>
              <a:rPr lang="cs-CZ" i="1" dirty="0"/>
              <a:t>čí </a:t>
            </a:r>
            <a:r>
              <a:rPr lang="cs-CZ" dirty="0" smtClean="0"/>
              <a:t>je (vždy</a:t>
            </a:r>
            <a:r>
              <a:rPr lang="cs-CZ" dirty="0"/>
              <a:t>) tázací a zároveň přivlastňovací, </a:t>
            </a:r>
            <a:r>
              <a:rPr lang="cs-CZ" i="1" dirty="0"/>
              <a:t>jejichž </a:t>
            </a:r>
            <a:r>
              <a:rPr lang="cs-CZ" dirty="0"/>
              <a:t>je (vždy) vztažné a </a:t>
            </a:r>
            <a:r>
              <a:rPr lang="cs-CZ" dirty="0" smtClean="0"/>
              <a:t>zároveň přivlastňovací</a:t>
            </a:r>
            <a:r>
              <a:rPr lang="cs-CZ" dirty="0"/>
              <a:t>, </a:t>
            </a:r>
            <a:r>
              <a:rPr lang="cs-CZ" i="1" dirty="0"/>
              <a:t>kdykoli </a:t>
            </a:r>
            <a:r>
              <a:rPr lang="cs-CZ" dirty="0"/>
              <a:t>je neurčité a může být (pokud připojuje </a:t>
            </a:r>
            <a:r>
              <a:rPr lang="cs-CZ" dirty="0" smtClean="0"/>
              <a:t>vedlejší větu</a:t>
            </a:r>
            <a:r>
              <a:rPr lang="cs-CZ" dirty="0"/>
              <a:t>, např. v souvětí </a:t>
            </a:r>
            <a:r>
              <a:rPr lang="cs-CZ" i="1" dirty="0"/>
              <a:t>Kdykoli chtěl promluvit, nejprve si odkašlal.</a:t>
            </a:r>
            <a:r>
              <a:rPr lang="cs-CZ" dirty="0"/>
              <a:t>) </a:t>
            </a:r>
            <a:r>
              <a:rPr lang="cs-CZ" dirty="0" smtClean="0"/>
              <a:t>zároveň vztažné </a:t>
            </a:r>
            <a:r>
              <a:rPr lang="cs-CZ" dirty="0"/>
              <a:t>atd</a:t>
            </a:r>
            <a:r>
              <a:rPr lang="cs-CZ" dirty="0" smtClean="0"/>
              <a:t>.</a:t>
            </a:r>
          </a:p>
          <a:p>
            <a:r>
              <a:rPr lang="pt-BR" dirty="0"/>
              <a:t>Osobní zájmena </a:t>
            </a:r>
            <a:r>
              <a:rPr lang="pt-BR" i="1" dirty="0"/>
              <a:t>já </a:t>
            </a:r>
            <a:r>
              <a:rPr lang="pt-BR" dirty="0"/>
              <a:t>a </a:t>
            </a:r>
            <a:r>
              <a:rPr lang="pt-BR" i="1" dirty="0"/>
              <a:t>ty </a:t>
            </a:r>
            <a:r>
              <a:rPr lang="pt-BR" dirty="0"/>
              <a:t>jsou bezrodá singularia tantum, </a:t>
            </a:r>
            <a:r>
              <a:rPr lang="pt-BR" i="1" dirty="0"/>
              <a:t>my </a:t>
            </a:r>
            <a:r>
              <a:rPr lang="pt-BR" dirty="0"/>
              <a:t>a </a:t>
            </a:r>
            <a:r>
              <a:rPr lang="pt-BR" i="1" dirty="0"/>
              <a:t>vy </a:t>
            </a:r>
            <a:r>
              <a:rPr lang="pt-BR" dirty="0" smtClean="0"/>
              <a:t>jsou</a:t>
            </a:r>
            <a:r>
              <a:rPr lang="cs-CZ" dirty="0" smtClean="0"/>
              <a:t> bezrodá </a:t>
            </a:r>
            <a:r>
              <a:rPr lang="cs-CZ" dirty="0"/>
              <a:t>pluralia tantum, bezrodé je i osobní zájmeno zvratné.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64828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 – slovní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ČÍSLOVKY: (numeralia</a:t>
            </a:r>
            <a:r>
              <a:rPr lang="cs-CZ" dirty="0"/>
              <a:t>) jsou plnovýznamová slova, která vyjadřují </a:t>
            </a:r>
            <a:r>
              <a:rPr lang="cs-CZ" dirty="0" smtClean="0"/>
              <a:t>počet, množství</a:t>
            </a:r>
            <a:r>
              <a:rPr lang="cs-CZ" dirty="0"/>
              <a:t>. Po stránce syntaktické i morfologické se v zásadě chovají </a:t>
            </a:r>
            <a:r>
              <a:rPr lang="cs-CZ" dirty="0" smtClean="0"/>
              <a:t>jako </a:t>
            </a:r>
            <a:r>
              <a:rPr lang="cs-CZ" dirty="0" err="1" smtClean="0"/>
              <a:t>subst</a:t>
            </a:r>
            <a:r>
              <a:rPr lang="cs-CZ" dirty="0" smtClean="0"/>
              <a:t>., </a:t>
            </a:r>
            <a:r>
              <a:rPr lang="cs-CZ" dirty="0"/>
              <a:t>jako </a:t>
            </a:r>
            <a:r>
              <a:rPr lang="cs-CZ" dirty="0" err="1" smtClean="0"/>
              <a:t>adj</a:t>
            </a:r>
            <a:r>
              <a:rPr lang="cs-CZ" dirty="0" smtClean="0"/>
              <a:t>., </a:t>
            </a:r>
            <a:r>
              <a:rPr lang="cs-CZ" dirty="0"/>
              <a:t>nebo jako příslovce</a:t>
            </a:r>
            <a:r>
              <a:rPr lang="cs-CZ" dirty="0" smtClean="0"/>
              <a:t>.</a:t>
            </a:r>
          </a:p>
          <a:p>
            <a:r>
              <a:rPr lang="cs-CZ" dirty="0" smtClean="0"/>
              <a:t>(1) </a:t>
            </a:r>
            <a:r>
              <a:rPr lang="cs-CZ" dirty="0"/>
              <a:t>je možno dělit číslovky na substantivní, </a:t>
            </a:r>
            <a:r>
              <a:rPr lang="cs-CZ" dirty="0" smtClean="0"/>
              <a:t>adjektivní a adverbiální;</a:t>
            </a:r>
          </a:p>
          <a:p>
            <a:r>
              <a:rPr lang="cs-CZ" dirty="0" smtClean="0"/>
              <a:t>(2) </a:t>
            </a:r>
            <a:r>
              <a:rPr lang="cs-CZ" dirty="0"/>
              <a:t>rozlišujeme číslovky </a:t>
            </a:r>
            <a:r>
              <a:rPr lang="cs-CZ" dirty="0" smtClean="0"/>
              <a:t>morfologicky jednoduché </a:t>
            </a:r>
            <a:r>
              <a:rPr lang="cs-CZ" dirty="0"/>
              <a:t>(syntetické, tvořené jediným textovým slovem: </a:t>
            </a:r>
            <a:r>
              <a:rPr lang="cs-CZ" i="1" dirty="0"/>
              <a:t>tři</a:t>
            </a:r>
            <a:r>
              <a:rPr lang="cs-CZ" dirty="0"/>
              <a:t>, </a:t>
            </a:r>
            <a:r>
              <a:rPr lang="cs-CZ" i="1" dirty="0" smtClean="0"/>
              <a:t>osmašedesátý</a:t>
            </a:r>
            <a:r>
              <a:rPr lang="cs-CZ" dirty="0" smtClean="0"/>
              <a:t>) a </a:t>
            </a:r>
            <a:r>
              <a:rPr lang="cs-CZ" dirty="0"/>
              <a:t>složené (analytické, skládající se z více textových slov: </a:t>
            </a:r>
            <a:r>
              <a:rPr lang="cs-CZ" i="1" dirty="0"/>
              <a:t>tři a </a:t>
            </a:r>
            <a:r>
              <a:rPr lang="cs-CZ" i="1" dirty="0" smtClean="0"/>
              <a:t>čtvrt</a:t>
            </a:r>
            <a:r>
              <a:rPr lang="cs-CZ" dirty="0" smtClean="0"/>
              <a:t>, </a:t>
            </a:r>
            <a:r>
              <a:rPr lang="cs-CZ" i="1" dirty="0" smtClean="0"/>
              <a:t>dvacátý </a:t>
            </a:r>
            <a:r>
              <a:rPr lang="cs-CZ" i="1" dirty="0"/>
              <a:t>pátý</a:t>
            </a:r>
            <a:r>
              <a:rPr lang="cs-CZ" dirty="0" smtClean="0"/>
              <a:t>);</a:t>
            </a:r>
          </a:p>
          <a:p>
            <a:r>
              <a:rPr lang="cs-CZ" dirty="0" smtClean="0"/>
              <a:t>(3) </a:t>
            </a:r>
            <a:r>
              <a:rPr lang="cs-CZ" dirty="0"/>
              <a:t>číslovky </a:t>
            </a:r>
            <a:r>
              <a:rPr lang="cs-CZ" dirty="0" smtClean="0"/>
              <a:t>se dělí </a:t>
            </a:r>
            <a:r>
              <a:rPr lang="cs-CZ" dirty="0"/>
              <a:t>na určité (</a:t>
            </a:r>
            <a:r>
              <a:rPr lang="cs-CZ" i="1" dirty="0"/>
              <a:t>pět</a:t>
            </a:r>
            <a:r>
              <a:rPr lang="cs-CZ" dirty="0"/>
              <a:t>, </a:t>
            </a:r>
            <a:r>
              <a:rPr lang="cs-CZ" i="1" dirty="0"/>
              <a:t>třináctý</a:t>
            </a:r>
            <a:r>
              <a:rPr lang="cs-CZ" dirty="0"/>
              <a:t>, </a:t>
            </a:r>
            <a:r>
              <a:rPr lang="cs-CZ" i="1" dirty="0"/>
              <a:t>stokrát</a:t>
            </a:r>
            <a:r>
              <a:rPr lang="cs-CZ" dirty="0"/>
              <a:t>, </a:t>
            </a:r>
            <a:r>
              <a:rPr lang="cs-CZ" i="1" dirty="0"/>
              <a:t>dvoje</a:t>
            </a:r>
            <a:r>
              <a:rPr lang="cs-CZ" dirty="0" smtClean="0"/>
              <a:t>), neurčité </a:t>
            </a:r>
            <a:r>
              <a:rPr lang="cs-CZ" dirty="0"/>
              <a:t>(</a:t>
            </a:r>
            <a:r>
              <a:rPr lang="cs-CZ" i="1" dirty="0"/>
              <a:t>mnoho</a:t>
            </a:r>
            <a:r>
              <a:rPr lang="cs-CZ" dirty="0"/>
              <a:t>, </a:t>
            </a:r>
            <a:r>
              <a:rPr lang="cs-CZ" i="1" dirty="0"/>
              <a:t>párkrát</a:t>
            </a:r>
            <a:r>
              <a:rPr lang="cs-CZ" dirty="0"/>
              <a:t>, </a:t>
            </a:r>
            <a:r>
              <a:rPr lang="cs-CZ" i="1" dirty="0"/>
              <a:t>x-tý</a:t>
            </a:r>
            <a:r>
              <a:rPr lang="cs-CZ" dirty="0"/>
              <a:t>) a </a:t>
            </a:r>
            <a:r>
              <a:rPr lang="cs-CZ" dirty="0" smtClean="0"/>
              <a:t>deiktické /</a:t>
            </a:r>
            <a:r>
              <a:rPr lang="cs-CZ" dirty="0" err="1" smtClean="0"/>
              <a:t>pronumeralia</a:t>
            </a:r>
            <a:r>
              <a:rPr lang="cs-CZ" dirty="0" smtClean="0"/>
              <a:t>/ </a:t>
            </a:r>
            <a:r>
              <a:rPr lang="cs-CZ" dirty="0"/>
              <a:t>(</a:t>
            </a:r>
            <a:r>
              <a:rPr lang="cs-CZ" i="1" dirty="0"/>
              <a:t>kolikátý</a:t>
            </a:r>
            <a:r>
              <a:rPr lang="cs-CZ" dirty="0"/>
              <a:t>, </a:t>
            </a:r>
            <a:r>
              <a:rPr lang="cs-CZ" i="1" dirty="0"/>
              <a:t>tolikrát</a:t>
            </a:r>
            <a:r>
              <a:rPr lang="cs-CZ" dirty="0"/>
              <a:t>, </a:t>
            </a:r>
            <a:r>
              <a:rPr lang="cs-CZ" i="1" dirty="0"/>
              <a:t>několikery</a:t>
            </a:r>
            <a:r>
              <a:rPr lang="cs-CZ" dirty="0"/>
              <a:t>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39" y="419100"/>
            <a:ext cx="2632982" cy="168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828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 – slovní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a) základní – vyjadřují počet jednotlivců/kusů substancí: </a:t>
            </a:r>
            <a:r>
              <a:rPr lang="cs-CZ" i="1" dirty="0"/>
              <a:t>jeden</a:t>
            </a:r>
            <a:r>
              <a:rPr lang="cs-CZ" dirty="0"/>
              <a:t>, </a:t>
            </a:r>
            <a:r>
              <a:rPr lang="cs-CZ" i="1" dirty="0" smtClean="0"/>
              <a:t>tucet</a:t>
            </a:r>
            <a:r>
              <a:rPr lang="cs-CZ" dirty="0" smtClean="0"/>
              <a:t>, </a:t>
            </a:r>
            <a:r>
              <a:rPr lang="cs-CZ" i="1" dirty="0" smtClean="0"/>
              <a:t>dvaadvacet</a:t>
            </a:r>
            <a:r>
              <a:rPr lang="cs-CZ" dirty="0"/>
              <a:t>, </a:t>
            </a:r>
            <a:r>
              <a:rPr lang="cs-CZ" i="1" dirty="0" err="1"/>
              <a:t>tolikhle</a:t>
            </a:r>
            <a:r>
              <a:rPr lang="cs-CZ" i="1" dirty="0"/>
              <a:t> </a:t>
            </a:r>
            <a:r>
              <a:rPr lang="cs-CZ" dirty="0"/>
              <a:t>atp.;</a:t>
            </a:r>
          </a:p>
          <a:p>
            <a:r>
              <a:rPr lang="cs-CZ" dirty="0"/>
              <a:t>b) násobné – vyjadřují počet realizací děje: </a:t>
            </a:r>
            <a:r>
              <a:rPr lang="cs-CZ" i="1" dirty="0"/>
              <a:t>jednou</a:t>
            </a:r>
            <a:r>
              <a:rPr lang="cs-CZ" dirty="0"/>
              <a:t>, </a:t>
            </a:r>
            <a:r>
              <a:rPr lang="cs-CZ" i="1" dirty="0"/>
              <a:t>osmkrát</a:t>
            </a:r>
            <a:r>
              <a:rPr lang="cs-CZ" dirty="0"/>
              <a:t>, </a:t>
            </a:r>
            <a:r>
              <a:rPr lang="cs-CZ" i="1" dirty="0"/>
              <a:t>dvojmo</a:t>
            </a:r>
            <a:r>
              <a:rPr lang="cs-CZ" dirty="0"/>
              <a:t>, </a:t>
            </a:r>
            <a:r>
              <a:rPr lang="cs-CZ" i="1" dirty="0" smtClean="0"/>
              <a:t>trojitý</a:t>
            </a:r>
            <a:r>
              <a:rPr lang="cs-CZ" dirty="0" smtClean="0"/>
              <a:t>, </a:t>
            </a:r>
            <a:r>
              <a:rPr lang="cs-CZ" i="1" dirty="0" smtClean="0"/>
              <a:t>čtyřnásobný</a:t>
            </a:r>
            <a:r>
              <a:rPr lang="cs-CZ" dirty="0"/>
              <a:t>, </a:t>
            </a:r>
            <a:r>
              <a:rPr lang="cs-CZ" i="1" dirty="0"/>
              <a:t>kolikrát </a:t>
            </a:r>
            <a:r>
              <a:rPr lang="cs-CZ" dirty="0"/>
              <a:t>atp.;</a:t>
            </a:r>
          </a:p>
          <a:p>
            <a:r>
              <a:rPr lang="cs-CZ" dirty="0"/>
              <a:t>c) řadové – vyjadřují pořadí substance nebo pořadí děje: </a:t>
            </a:r>
            <a:r>
              <a:rPr lang="cs-CZ" i="1" dirty="0"/>
              <a:t>nultý</a:t>
            </a:r>
            <a:r>
              <a:rPr lang="cs-CZ" dirty="0"/>
              <a:t>, </a:t>
            </a:r>
            <a:r>
              <a:rPr lang="cs-CZ" i="1" dirty="0" smtClean="0"/>
              <a:t>první</a:t>
            </a:r>
            <a:r>
              <a:rPr lang="cs-CZ" dirty="0" smtClean="0"/>
              <a:t>, </a:t>
            </a:r>
            <a:r>
              <a:rPr lang="cs-CZ" i="1" dirty="0" smtClean="0"/>
              <a:t>pětitisící</a:t>
            </a:r>
            <a:r>
              <a:rPr lang="cs-CZ" dirty="0"/>
              <a:t>, </a:t>
            </a:r>
            <a:r>
              <a:rPr lang="cs-CZ" i="1" dirty="0"/>
              <a:t>několikátý</a:t>
            </a:r>
            <a:r>
              <a:rPr lang="cs-CZ" dirty="0"/>
              <a:t>; </a:t>
            </a:r>
            <a:r>
              <a:rPr lang="cs-CZ" i="1" dirty="0"/>
              <a:t>podruhé </a:t>
            </a:r>
            <a:r>
              <a:rPr lang="cs-CZ" dirty="0"/>
              <a:t>atp</a:t>
            </a:r>
            <a:r>
              <a:rPr lang="cs-CZ" dirty="0" smtClean="0"/>
              <a:t>.;</a:t>
            </a:r>
          </a:p>
          <a:p>
            <a:r>
              <a:rPr lang="cs-CZ" dirty="0"/>
              <a:t>d) druhové – vyjadřují počet druhů substancí (bez zřetele k počtu kusů</a:t>
            </a:r>
            <a:r>
              <a:rPr lang="cs-CZ" dirty="0" smtClean="0"/>
              <a:t>): </a:t>
            </a:r>
            <a:r>
              <a:rPr lang="cs-CZ" i="1" dirty="0" smtClean="0"/>
              <a:t>trojí</a:t>
            </a:r>
            <a:r>
              <a:rPr lang="cs-CZ" dirty="0"/>
              <a:t>, </a:t>
            </a:r>
            <a:r>
              <a:rPr lang="cs-CZ" i="1" dirty="0"/>
              <a:t>sedmerý </a:t>
            </a:r>
            <a:r>
              <a:rPr lang="cs-CZ" dirty="0"/>
              <a:t>atp.;</a:t>
            </a:r>
          </a:p>
          <a:p>
            <a:r>
              <a:rPr lang="cs-CZ" dirty="0"/>
              <a:t>e) souborové – vyjadřují počet ustálených souborů substancí, u </a:t>
            </a:r>
            <a:r>
              <a:rPr lang="cs-CZ" dirty="0" smtClean="0"/>
              <a:t>substancí pojmenovaných </a:t>
            </a:r>
            <a:r>
              <a:rPr lang="cs-CZ" dirty="0"/>
              <a:t>pomnožnými substantivy počet kusů: </a:t>
            </a:r>
            <a:r>
              <a:rPr lang="cs-CZ" i="1" dirty="0"/>
              <a:t>jedny</a:t>
            </a:r>
            <a:r>
              <a:rPr lang="cs-CZ" dirty="0"/>
              <a:t>, </a:t>
            </a:r>
            <a:r>
              <a:rPr lang="cs-CZ" i="1" dirty="0" smtClean="0"/>
              <a:t>oboje</a:t>
            </a:r>
            <a:r>
              <a:rPr lang="cs-CZ" dirty="0" smtClean="0"/>
              <a:t>, </a:t>
            </a:r>
            <a:r>
              <a:rPr lang="cs-CZ" i="1" dirty="0" smtClean="0"/>
              <a:t>šestery </a:t>
            </a:r>
            <a:r>
              <a:rPr lang="cs-CZ" dirty="0"/>
              <a:t>atp.;</a:t>
            </a:r>
          </a:p>
          <a:p>
            <a:r>
              <a:rPr lang="cs-CZ" dirty="0"/>
              <a:t>f) úhrnné – vyjadřují počet kusů substancí, chápaný jako ucelený: </a:t>
            </a:r>
            <a:r>
              <a:rPr lang="cs-CZ" i="1" dirty="0" smtClean="0"/>
              <a:t>patero </a:t>
            </a:r>
            <a:r>
              <a:rPr lang="cs-CZ" dirty="0" smtClean="0"/>
              <a:t>atp</a:t>
            </a:r>
            <a:r>
              <a:rPr lang="cs-CZ" dirty="0"/>
              <a:t>.;</a:t>
            </a:r>
          </a:p>
          <a:p>
            <a:r>
              <a:rPr lang="cs-CZ" dirty="0"/>
              <a:t>g) skupinové – vyjadřují počet kusů tvořících skupinu: </a:t>
            </a:r>
            <a:r>
              <a:rPr lang="cs-CZ" i="1" dirty="0"/>
              <a:t>trojice</a:t>
            </a:r>
            <a:r>
              <a:rPr lang="cs-CZ" dirty="0"/>
              <a:t>, </a:t>
            </a:r>
            <a:r>
              <a:rPr lang="cs-CZ" i="1" dirty="0" smtClean="0"/>
              <a:t>dvacítka </a:t>
            </a:r>
            <a:r>
              <a:rPr lang="cs-CZ" dirty="0" smtClean="0"/>
              <a:t>atp</a:t>
            </a:r>
            <a:r>
              <a:rPr lang="cs-CZ" dirty="0"/>
              <a:t>.;</a:t>
            </a:r>
          </a:p>
          <a:p>
            <a:r>
              <a:rPr lang="cs-CZ" dirty="0"/>
              <a:t>h) dílové – vyjadřují, na kolik dílů se člení celek: </a:t>
            </a:r>
            <a:r>
              <a:rPr lang="cs-CZ" i="1" dirty="0"/>
              <a:t>čtvrt</a:t>
            </a:r>
            <a:r>
              <a:rPr lang="cs-CZ" dirty="0"/>
              <a:t>, </a:t>
            </a:r>
            <a:r>
              <a:rPr lang="cs-CZ" i="1" dirty="0"/>
              <a:t>osmina </a:t>
            </a:r>
            <a:r>
              <a:rPr lang="cs-CZ" dirty="0"/>
              <a:t>atp.</a:t>
            </a:r>
          </a:p>
        </p:txBody>
      </p:sp>
    </p:spTree>
    <p:extLst>
      <p:ext uri="{BB962C8B-B14F-4D97-AF65-F5344CB8AC3E}">
        <p14:creationId xmlns:p14="http://schemas.microsoft.com/office/powerpoint/2010/main" val="1843735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 – slovní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Adverbiální</a:t>
            </a:r>
            <a:r>
              <a:rPr lang="cs-CZ" dirty="0"/>
              <a:t> povahu mají některé typy </a:t>
            </a:r>
            <a:r>
              <a:rPr lang="cs-CZ" dirty="0" smtClean="0"/>
              <a:t>násobných číslovek </a:t>
            </a:r>
            <a:r>
              <a:rPr lang="cs-CZ" dirty="0"/>
              <a:t>(např. </a:t>
            </a:r>
            <a:r>
              <a:rPr lang="cs-CZ" i="1" dirty="0"/>
              <a:t>kolikrát</a:t>
            </a:r>
            <a:r>
              <a:rPr lang="cs-CZ" dirty="0"/>
              <a:t>, </a:t>
            </a:r>
            <a:r>
              <a:rPr lang="cs-CZ" i="1" dirty="0"/>
              <a:t>dvojitě</a:t>
            </a:r>
            <a:r>
              <a:rPr lang="cs-CZ" dirty="0"/>
              <a:t>, </a:t>
            </a:r>
            <a:r>
              <a:rPr lang="cs-CZ" i="1" dirty="0"/>
              <a:t>mnohonásobně</a:t>
            </a:r>
            <a:r>
              <a:rPr lang="cs-CZ" dirty="0"/>
              <a:t>) a jeden typ </a:t>
            </a:r>
            <a:r>
              <a:rPr lang="cs-CZ" dirty="0" smtClean="0"/>
              <a:t>číslovek řadových </a:t>
            </a:r>
            <a:r>
              <a:rPr lang="cs-CZ" dirty="0"/>
              <a:t>(</a:t>
            </a:r>
            <a:r>
              <a:rPr lang="cs-CZ" i="1" dirty="0"/>
              <a:t>poprvé</a:t>
            </a:r>
            <a:r>
              <a:rPr lang="cs-CZ" dirty="0"/>
              <a:t>, </a:t>
            </a:r>
            <a:r>
              <a:rPr lang="cs-CZ" i="1" dirty="0"/>
              <a:t>po padesáté osmé</a:t>
            </a:r>
            <a:r>
              <a:rPr lang="cs-CZ" dirty="0"/>
              <a:t>): nevyjadřují žádné </a:t>
            </a:r>
            <a:r>
              <a:rPr lang="cs-CZ" dirty="0" smtClean="0"/>
              <a:t>morfologické kategorie</a:t>
            </a:r>
            <a:r>
              <a:rPr lang="cs-CZ" dirty="0"/>
              <a:t>, nepatří tedy mezi jména, nýbrž mezi slova neohebná. </a:t>
            </a:r>
            <a:r>
              <a:rPr lang="cs-CZ" dirty="0" smtClean="0"/>
              <a:t>Tomu odpovídá </a:t>
            </a:r>
            <a:r>
              <a:rPr lang="cs-CZ" dirty="0"/>
              <a:t>i jejich syntaktická funkce příslovečného určení (času </a:t>
            </a:r>
            <a:r>
              <a:rPr lang="cs-CZ" dirty="0" smtClean="0"/>
              <a:t>nebo míry).</a:t>
            </a:r>
          </a:p>
          <a:p>
            <a:r>
              <a:rPr lang="cs-CZ" dirty="0"/>
              <a:t>U ohebných číslovek rozhoduje o tom, zda jde o číslovku </a:t>
            </a:r>
            <a:r>
              <a:rPr lang="cs-CZ" u="sng" dirty="0" smtClean="0"/>
              <a:t>substantivní</a:t>
            </a:r>
            <a:r>
              <a:rPr lang="cs-CZ" dirty="0" smtClean="0"/>
              <a:t>, nebo </a:t>
            </a:r>
            <a:r>
              <a:rPr lang="cs-CZ" u="sng" dirty="0"/>
              <a:t>adjektivní</a:t>
            </a:r>
            <a:r>
              <a:rPr lang="cs-CZ" dirty="0"/>
              <a:t>, její chování ve spojení s počítaným </a:t>
            </a:r>
            <a:r>
              <a:rPr lang="cs-CZ" dirty="0" smtClean="0"/>
              <a:t>předmětem. Substantivní </a:t>
            </a:r>
            <a:r>
              <a:rPr lang="cs-CZ" dirty="0"/>
              <a:t>číslovky jsou v tomto spojení členem řídícím (</a:t>
            </a:r>
            <a:r>
              <a:rPr lang="cs-CZ" dirty="0" smtClean="0"/>
              <a:t>počítaný předmět </a:t>
            </a:r>
            <a:r>
              <a:rPr lang="cs-CZ" dirty="0"/>
              <a:t>po nich bývá v genitivu plurálu, tzv. </a:t>
            </a:r>
            <a:r>
              <a:rPr lang="cs-CZ" dirty="0" err="1" smtClean="0"/>
              <a:t>numerativu</a:t>
            </a:r>
            <a:r>
              <a:rPr lang="cs-CZ" dirty="0" smtClean="0"/>
              <a:t>: </a:t>
            </a:r>
            <a:r>
              <a:rPr lang="cs-CZ" i="1" dirty="0" smtClean="0"/>
              <a:t>pět vrabců</a:t>
            </a:r>
            <a:r>
              <a:rPr lang="cs-CZ" dirty="0" smtClean="0"/>
              <a:t>), </a:t>
            </a:r>
            <a:r>
              <a:rPr lang="cs-CZ" dirty="0"/>
              <a:t>kdežto </a:t>
            </a:r>
            <a:r>
              <a:rPr lang="cs-CZ" dirty="0" smtClean="0"/>
              <a:t>adjektivní závislým </a:t>
            </a:r>
            <a:r>
              <a:rPr lang="cs-CZ" dirty="0"/>
              <a:t>(přívlastkem </a:t>
            </a:r>
            <a:r>
              <a:rPr lang="cs-CZ" dirty="0" smtClean="0"/>
              <a:t>shodným: </a:t>
            </a:r>
            <a:r>
              <a:rPr lang="cs-CZ" i="1" dirty="0" smtClean="0"/>
              <a:t>šestý běžec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373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 – Slovní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5118977" cy="4023360"/>
          </a:xfrm>
        </p:spPr>
        <p:txBody>
          <a:bodyPr/>
          <a:lstStyle/>
          <a:p>
            <a:r>
              <a:rPr lang="cs-CZ" u="sng" dirty="0" smtClean="0"/>
              <a:t>Slovní druhy</a:t>
            </a:r>
            <a:r>
              <a:rPr lang="cs-CZ" dirty="0" smtClean="0"/>
              <a:t>: 3 základní kritéria klasifikace</a:t>
            </a:r>
          </a:p>
          <a:p>
            <a:r>
              <a:rPr lang="cs-CZ" dirty="0" smtClean="0"/>
              <a:t>(a) podle obecného významu</a:t>
            </a:r>
          </a:p>
          <a:p>
            <a:r>
              <a:rPr lang="cs-CZ" dirty="0" smtClean="0"/>
              <a:t>(b) </a:t>
            </a:r>
            <a:r>
              <a:rPr lang="cs-CZ" dirty="0"/>
              <a:t>podle morfologických </a:t>
            </a:r>
            <a:r>
              <a:rPr lang="cs-CZ" dirty="0" smtClean="0"/>
              <a:t>vlastností</a:t>
            </a:r>
          </a:p>
          <a:p>
            <a:r>
              <a:rPr lang="cs-CZ" dirty="0" smtClean="0"/>
              <a:t>(c) </a:t>
            </a:r>
            <a:r>
              <a:rPr lang="cs-CZ" dirty="0"/>
              <a:t>podle syntaktických funkcí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Image result for slovnÃ­ dru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605" y="1628319"/>
            <a:ext cx="3709842" cy="522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198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Funkční tvarosloví – slovní druhy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7" y="2286000"/>
            <a:ext cx="10854909" cy="4023360"/>
          </a:xfrm>
        </p:spPr>
        <p:txBody>
          <a:bodyPr>
            <a:normAutofit/>
          </a:bodyPr>
          <a:lstStyle/>
          <a:p>
            <a:r>
              <a:rPr lang="cs-CZ" dirty="0" smtClean="0"/>
              <a:t>SLOVESA: patří </a:t>
            </a:r>
            <a:r>
              <a:rPr lang="cs-CZ" dirty="0"/>
              <a:t>k základním slovním druhům. Pojmenovávají děje a </a:t>
            </a:r>
            <a:r>
              <a:rPr lang="cs-CZ" dirty="0" smtClean="0"/>
              <a:t>stavy, </a:t>
            </a:r>
          </a:p>
          <a:p>
            <a:r>
              <a:rPr lang="cs-CZ" dirty="0" smtClean="0"/>
              <a:t>jejich </a:t>
            </a:r>
            <a:r>
              <a:rPr lang="cs-CZ" dirty="0"/>
              <a:t>primární funkcí je funkce přísudku, jako jediný slovní druh </a:t>
            </a:r>
            <a:r>
              <a:rPr lang="cs-CZ" dirty="0" smtClean="0"/>
              <a:t>se časují.</a:t>
            </a:r>
          </a:p>
          <a:p>
            <a:r>
              <a:rPr lang="cs-CZ" dirty="0"/>
              <a:t>a) </a:t>
            </a:r>
            <a:r>
              <a:rPr lang="cs-CZ" b="1" dirty="0" smtClean="0"/>
              <a:t>sloveso pomocné</a:t>
            </a:r>
            <a:r>
              <a:rPr lang="cs-CZ" dirty="0"/>
              <a:t>, které se podílí na stavbě složených tvarů (</a:t>
            </a:r>
            <a:r>
              <a:rPr lang="cs-CZ" i="1" dirty="0"/>
              <a:t>jsme </a:t>
            </a:r>
            <a:r>
              <a:rPr lang="cs-CZ" dirty="0"/>
              <a:t>ve </a:t>
            </a:r>
            <a:r>
              <a:rPr lang="cs-CZ" i="1" dirty="0" smtClean="0"/>
              <a:t>viděli jsme</a:t>
            </a:r>
            <a:r>
              <a:rPr lang="cs-CZ" dirty="0" smtClean="0"/>
              <a:t>);</a:t>
            </a:r>
          </a:p>
          <a:p>
            <a:r>
              <a:rPr lang="cs-CZ" dirty="0" smtClean="0"/>
              <a:t>b</a:t>
            </a:r>
            <a:r>
              <a:rPr lang="cs-CZ" dirty="0"/>
              <a:t>) </a:t>
            </a:r>
            <a:r>
              <a:rPr lang="cs-CZ" b="1" dirty="0"/>
              <a:t>slovesa sponová </a:t>
            </a:r>
            <a:r>
              <a:rPr lang="cs-CZ" dirty="0"/>
              <a:t>(</a:t>
            </a:r>
            <a:r>
              <a:rPr lang="cs-CZ" dirty="0" err="1"/>
              <a:t>verbalizátory</a:t>
            </a:r>
            <a:r>
              <a:rPr lang="cs-CZ" dirty="0"/>
              <a:t>), která se podílejí na stavbě </a:t>
            </a:r>
            <a:r>
              <a:rPr lang="cs-CZ" dirty="0" err="1" smtClean="0"/>
              <a:t>verbonominálních</a:t>
            </a:r>
            <a:r>
              <a:rPr lang="cs-CZ" dirty="0"/>
              <a:t> </a:t>
            </a:r>
            <a:r>
              <a:rPr lang="cs-CZ" dirty="0" smtClean="0"/>
              <a:t>větných </a:t>
            </a:r>
            <a:r>
              <a:rPr lang="cs-CZ" dirty="0"/>
              <a:t>členů (</a:t>
            </a:r>
            <a:r>
              <a:rPr lang="cs-CZ" i="1" dirty="0"/>
              <a:t>být </a:t>
            </a:r>
            <a:r>
              <a:rPr lang="cs-CZ" dirty="0"/>
              <a:t>a </a:t>
            </a:r>
            <a:r>
              <a:rPr lang="cs-CZ" i="1" dirty="0"/>
              <a:t>je </a:t>
            </a:r>
            <a:r>
              <a:rPr lang="cs-CZ" dirty="0"/>
              <a:t>v </a:t>
            </a:r>
            <a:r>
              <a:rPr lang="cs-CZ" i="1" dirty="0"/>
              <a:t>Být dítětem je krásné</a:t>
            </a:r>
            <a:r>
              <a:rPr lang="cs-CZ" i="1" dirty="0" smtClean="0"/>
              <a:t>.</a:t>
            </a:r>
            <a:r>
              <a:rPr lang="cs-CZ" dirty="0" smtClean="0"/>
              <a:t>);</a:t>
            </a:r>
          </a:p>
          <a:p>
            <a:r>
              <a:rPr lang="cs-CZ" dirty="0" smtClean="0"/>
              <a:t>c</a:t>
            </a:r>
            <a:r>
              <a:rPr lang="cs-CZ" dirty="0"/>
              <a:t>) </a:t>
            </a:r>
            <a:r>
              <a:rPr lang="cs-CZ" b="1" dirty="0" smtClean="0"/>
              <a:t>slovesa modální </a:t>
            </a:r>
            <a:r>
              <a:rPr lang="cs-CZ" dirty="0"/>
              <a:t>a </a:t>
            </a:r>
            <a:r>
              <a:rPr lang="cs-CZ" b="1" dirty="0"/>
              <a:t>fázová</a:t>
            </a:r>
            <a:r>
              <a:rPr lang="cs-CZ" dirty="0"/>
              <a:t>, která se podílejí na stavbě složených větných </a:t>
            </a:r>
            <a:r>
              <a:rPr lang="cs-CZ" dirty="0" smtClean="0"/>
              <a:t>členů (</a:t>
            </a:r>
            <a:r>
              <a:rPr lang="cs-CZ" i="1" dirty="0" smtClean="0"/>
              <a:t>můžeš </a:t>
            </a:r>
            <a:r>
              <a:rPr lang="cs-CZ" dirty="0"/>
              <a:t>a </a:t>
            </a:r>
            <a:r>
              <a:rPr lang="cs-CZ" i="1" dirty="0"/>
              <a:t>začít </a:t>
            </a:r>
            <a:r>
              <a:rPr lang="cs-CZ" dirty="0"/>
              <a:t>v </a:t>
            </a:r>
            <a:r>
              <a:rPr lang="cs-CZ" i="1" dirty="0"/>
              <a:t>Můžeš mi začít pomáhat</a:t>
            </a:r>
            <a:r>
              <a:rPr lang="cs-CZ" i="1" dirty="0" smtClean="0"/>
              <a:t>?</a:t>
            </a:r>
            <a:r>
              <a:rPr lang="cs-CZ" dirty="0" smtClean="0"/>
              <a:t>) a</a:t>
            </a:r>
          </a:p>
          <a:p>
            <a:r>
              <a:rPr lang="cs-CZ" dirty="0" smtClean="0"/>
              <a:t>d</a:t>
            </a:r>
            <a:r>
              <a:rPr lang="cs-CZ" dirty="0"/>
              <a:t>) </a:t>
            </a:r>
            <a:r>
              <a:rPr lang="cs-CZ" b="1" dirty="0"/>
              <a:t>slovesa kategoriální</a:t>
            </a:r>
            <a:r>
              <a:rPr lang="cs-CZ" dirty="0"/>
              <a:t>, </a:t>
            </a:r>
            <a:r>
              <a:rPr lang="cs-CZ" dirty="0" smtClean="0"/>
              <a:t>která se </a:t>
            </a:r>
            <a:r>
              <a:rPr lang="cs-CZ" dirty="0"/>
              <a:t>podílejí na stavbě souslovných větných členů (</a:t>
            </a:r>
            <a:r>
              <a:rPr lang="cs-CZ" i="1" dirty="0"/>
              <a:t>dávejte </a:t>
            </a:r>
            <a:r>
              <a:rPr lang="cs-CZ" dirty="0"/>
              <a:t>v </a:t>
            </a:r>
            <a:r>
              <a:rPr lang="cs-CZ" i="1" dirty="0"/>
              <a:t>Dávejte pozor!</a:t>
            </a:r>
            <a:r>
              <a:rPr lang="cs-CZ" dirty="0"/>
              <a:t>).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6" y="571500"/>
            <a:ext cx="2524472" cy="190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069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Funkční tvarosloví – slovní druhy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Infinitivní tvary </a:t>
            </a:r>
            <a:r>
              <a:rPr lang="cs-CZ" dirty="0"/>
              <a:t>jsou od původu slovesné tvary pro plnění </a:t>
            </a:r>
            <a:r>
              <a:rPr lang="cs-CZ" dirty="0" smtClean="0"/>
              <a:t>substantivních funkcí </a:t>
            </a:r>
            <a:r>
              <a:rPr lang="cs-CZ" dirty="0"/>
              <a:t>(podmětu, předmětu). Mimo tyto větné členy </a:t>
            </a:r>
            <a:r>
              <a:rPr lang="cs-CZ" dirty="0" smtClean="0"/>
              <a:t>může infinitiv </a:t>
            </a:r>
            <a:r>
              <a:rPr lang="cs-CZ" dirty="0"/>
              <a:t>plnit rovněž funkce neshodného přívlastku (</a:t>
            </a:r>
            <a:r>
              <a:rPr lang="cs-CZ" i="1" dirty="0"/>
              <a:t>připravenost </a:t>
            </a:r>
            <a:r>
              <a:rPr lang="cs-CZ" i="1" dirty="0" smtClean="0"/>
              <a:t>pomoct bližnímu</a:t>
            </a:r>
            <a:r>
              <a:rPr lang="cs-CZ" dirty="0"/>
              <a:t>), jmenné části přísudku (</a:t>
            </a:r>
            <a:r>
              <a:rPr lang="cs-CZ" i="1" dirty="0"/>
              <a:t>je vidět Sněžku</a:t>
            </a:r>
            <a:r>
              <a:rPr lang="cs-CZ" dirty="0"/>
              <a:t>) i příslovečného </a:t>
            </a:r>
            <a:r>
              <a:rPr lang="cs-CZ" dirty="0" smtClean="0"/>
              <a:t>určení (</a:t>
            </a:r>
            <a:r>
              <a:rPr lang="cs-CZ" i="1" dirty="0" smtClean="0"/>
              <a:t>odjela </a:t>
            </a:r>
            <a:r>
              <a:rPr lang="cs-CZ" i="1" dirty="0"/>
              <a:t>rybařit</a:t>
            </a:r>
            <a:r>
              <a:rPr lang="cs-CZ" dirty="0"/>
              <a:t>). </a:t>
            </a:r>
            <a:endParaRPr lang="cs-CZ" dirty="0" smtClean="0"/>
          </a:p>
          <a:p>
            <a:r>
              <a:rPr lang="cs-CZ" dirty="0" smtClean="0"/>
              <a:t>Infinitivní </a:t>
            </a:r>
            <a:r>
              <a:rPr lang="cs-CZ" dirty="0"/>
              <a:t>tvary se dále objevují ve složených větných </a:t>
            </a:r>
            <a:r>
              <a:rPr lang="cs-CZ" dirty="0" smtClean="0"/>
              <a:t>členech (</a:t>
            </a:r>
            <a:r>
              <a:rPr lang="cs-CZ" i="1" dirty="0" smtClean="0"/>
              <a:t>Nemůžeš </a:t>
            </a:r>
            <a:r>
              <a:rPr lang="cs-CZ" i="1" dirty="0"/>
              <a:t>začít být poslušnější? Je důležité moci cestovat.</a:t>
            </a:r>
            <a:r>
              <a:rPr lang="cs-CZ" dirty="0"/>
              <a:t>) a ve </a:t>
            </a:r>
            <a:r>
              <a:rPr lang="cs-CZ" dirty="0" smtClean="0"/>
              <a:t>složených tvarech </a:t>
            </a:r>
            <a:r>
              <a:rPr lang="cs-CZ" dirty="0"/>
              <a:t>futura většiny nedokonavých sloves (</a:t>
            </a:r>
            <a:r>
              <a:rPr lang="cs-CZ" i="1" dirty="0"/>
              <a:t>nebudou se bát</a:t>
            </a:r>
            <a:r>
              <a:rPr lang="cs-CZ" dirty="0"/>
              <a:t>). </a:t>
            </a:r>
            <a:r>
              <a:rPr lang="cs-CZ" dirty="0" smtClean="0"/>
              <a:t>Infinitivní tvary </a:t>
            </a:r>
            <a:r>
              <a:rPr lang="cs-CZ" dirty="0"/>
              <a:t>vyjadřují vždy slovesný rod a vid, a jsou-li opisné pasívní, </a:t>
            </a:r>
            <a:r>
              <a:rPr lang="cs-CZ" dirty="0" smtClean="0"/>
              <a:t>pak </a:t>
            </a:r>
            <a:r>
              <a:rPr lang="pl-PL" dirty="0" smtClean="0"/>
              <a:t>i </a:t>
            </a:r>
            <a:r>
              <a:rPr lang="pl-PL" dirty="0"/>
              <a:t>jmenný rod a </a:t>
            </a:r>
            <a:r>
              <a:rPr lang="pl-PL" dirty="0" smtClean="0"/>
              <a:t>číslo /</a:t>
            </a:r>
            <a:r>
              <a:rPr lang="cs-CZ" i="1" dirty="0"/>
              <a:t>Žák toužil po tom </a:t>
            </a:r>
            <a:r>
              <a:rPr lang="cs-CZ" i="1" dirty="0" smtClean="0">
                <a:solidFill>
                  <a:srgbClr val="FF0000"/>
                </a:solidFill>
              </a:rPr>
              <a:t>být</a:t>
            </a:r>
            <a:r>
              <a:rPr lang="cs-CZ" i="1" dirty="0" smtClean="0"/>
              <a:t> </a:t>
            </a:r>
            <a:r>
              <a:rPr lang="cs-CZ" i="1" dirty="0" smtClean="0">
                <a:solidFill>
                  <a:srgbClr val="FF0000"/>
                </a:solidFill>
              </a:rPr>
              <a:t>chválen</a:t>
            </a:r>
            <a:r>
              <a:rPr lang="cs-CZ" i="1" dirty="0" smtClean="0"/>
              <a:t> </a:t>
            </a:r>
            <a:r>
              <a:rPr lang="cs-CZ" i="1" dirty="0"/>
              <a:t>(učitelem</a:t>
            </a:r>
            <a:r>
              <a:rPr lang="cs-CZ" i="1" dirty="0" smtClean="0"/>
              <a:t>)</a:t>
            </a:r>
            <a:r>
              <a:rPr lang="cs-CZ" dirty="0" smtClean="0"/>
              <a:t>/</a:t>
            </a:r>
            <a:r>
              <a:rPr lang="pl-PL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433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Funkční tvarosloví – slovní druhy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Přechodníkové tvary </a:t>
            </a:r>
            <a:r>
              <a:rPr lang="cs-CZ" dirty="0"/>
              <a:t>jsou slovesné tvary pro </a:t>
            </a:r>
            <a:r>
              <a:rPr lang="cs-CZ" dirty="0" err="1"/>
              <a:t>cirkumstantivní</a:t>
            </a:r>
            <a:r>
              <a:rPr lang="cs-CZ" dirty="0"/>
              <a:t> </a:t>
            </a:r>
            <a:r>
              <a:rPr lang="cs-CZ" dirty="0" smtClean="0"/>
              <a:t>funkci (ve </a:t>
            </a:r>
            <a:r>
              <a:rPr lang="cs-CZ" dirty="0"/>
              <a:t>větě jsou doplňkem) a fungují jako prostředky hierarchizace dějů.</a:t>
            </a:r>
          </a:p>
          <a:p>
            <a:r>
              <a:rPr lang="cs-CZ" dirty="0"/>
              <a:t>Vyjádříme-li děj přechodníkem, signalizujeme tím, že ho pojímáme </a:t>
            </a:r>
            <a:r>
              <a:rPr lang="cs-CZ" dirty="0" smtClean="0"/>
              <a:t>jako méně </a:t>
            </a:r>
            <a:r>
              <a:rPr lang="cs-CZ" dirty="0"/>
              <a:t>závažný, okolnostní ve vztahu k ději vyjádřenému v dané větě </a:t>
            </a:r>
            <a:r>
              <a:rPr lang="cs-CZ" dirty="0" smtClean="0"/>
              <a:t>přísudkem. Podmínkou </a:t>
            </a:r>
            <a:r>
              <a:rPr lang="cs-CZ" dirty="0"/>
              <a:t>užití přechodníku je </a:t>
            </a:r>
            <a:r>
              <a:rPr lang="cs-CZ" dirty="0" err="1"/>
              <a:t>stejnopodmětovost</a:t>
            </a:r>
            <a:r>
              <a:rPr lang="cs-CZ" dirty="0"/>
              <a:t>, tj. </a:t>
            </a:r>
            <a:r>
              <a:rPr lang="cs-CZ" dirty="0" smtClean="0"/>
              <a:t>když převedeme </a:t>
            </a:r>
            <a:r>
              <a:rPr lang="cs-CZ" dirty="0"/>
              <a:t>přechodníkovou konstrukci na větné vyjádření, musejí </a:t>
            </a:r>
            <a:r>
              <a:rPr lang="cs-CZ" dirty="0" smtClean="0"/>
              <a:t>mít obě </a:t>
            </a:r>
            <a:r>
              <a:rPr lang="cs-CZ" dirty="0"/>
              <a:t>věty týž (ovšemže třeba i nevyjádřený) podmět (</a:t>
            </a:r>
            <a:r>
              <a:rPr lang="cs-CZ" i="1" dirty="0">
                <a:solidFill>
                  <a:srgbClr val="FF0000"/>
                </a:solidFill>
              </a:rPr>
              <a:t>Miloš</a:t>
            </a:r>
            <a:r>
              <a:rPr lang="cs-CZ" i="1" dirty="0"/>
              <a:t> zaléval </a:t>
            </a:r>
            <a:r>
              <a:rPr lang="cs-CZ" i="1" dirty="0" smtClean="0"/>
              <a:t>květiny, </a:t>
            </a:r>
            <a:r>
              <a:rPr lang="pt-BR" i="1" dirty="0" smtClean="0"/>
              <a:t>potichu </a:t>
            </a:r>
            <a:r>
              <a:rPr lang="pt-BR" i="1" dirty="0"/>
              <a:t>si </a:t>
            </a:r>
            <a:r>
              <a:rPr lang="pt-BR" i="1" dirty="0">
                <a:solidFill>
                  <a:srgbClr val="FF0000"/>
                </a:solidFill>
              </a:rPr>
              <a:t>zpívaje</a:t>
            </a:r>
            <a:r>
              <a:rPr lang="pt-BR" i="1" dirty="0"/>
              <a:t> </a:t>
            </a:r>
            <a:r>
              <a:rPr lang="pt-BR" dirty="0"/>
              <a:t>&gt; </a:t>
            </a:r>
            <a:r>
              <a:rPr lang="pt-BR" i="1" dirty="0"/>
              <a:t>Miloš zaléval květiny a potichu si zpíval</a:t>
            </a:r>
            <a:r>
              <a:rPr lang="pt-BR" dirty="0" smtClean="0"/>
              <a:t>).</a:t>
            </a:r>
            <a:endParaRPr lang="cs-CZ" dirty="0" smtClean="0"/>
          </a:p>
          <a:p>
            <a:r>
              <a:rPr lang="cs-CZ" dirty="0"/>
              <a:t>Přechodníkové tvary vyjadřují slovesný rod, vid, číslo, jmenný </a:t>
            </a:r>
            <a:r>
              <a:rPr lang="cs-CZ" dirty="0" smtClean="0"/>
              <a:t>rod a </a:t>
            </a:r>
            <a:r>
              <a:rPr lang="cs-CZ" dirty="0"/>
              <a:t>relativní čas. Podle relativního času a současně podle způsobu </a:t>
            </a:r>
            <a:r>
              <a:rPr lang="cs-CZ" dirty="0" smtClean="0"/>
              <a:t>tvoření rozlišujeme </a:t>
            </a:r>
            <a:r>
              <a:rPr lang="cs-CZ" dirty="0"/>
              <a:t>dva typy přechodníkových tvarů. </a:t>
            </a:r>
            <a:r>
              <a:rPr lang="cs-CZ" b="1" dirty="0"/>
              <a:t>Přechodník přítomný </a:t>
            </a:r>
            <a:r>
              <a:rPr lang="cs-CZ" dirty="0" smtClean="0"/>
              <a:t>vyjadřuje současnost </a:t>
            </a:r>
            <a:r>
              <a:rPr lang="cs-CZ" dirty="0"/>
              <a:t>s přísudkovým dějem; přechodník minulý </a:t>
            </a:r>
            <a:r>
              <a:rPr lang="cs-CZ" dirty="0" smtClean="0"/>
              <a:t>vyjadřuje předčasnost</a:t>
            </a:r>
            <a:r>
              <a:rPr lang="cs-CZ" dirty="0"/>
              <a:t>, tj. poté co nastane děj vyjádřený přechodníkem, </a:t>
            </a:r>
            <a:r>
              <a:rPr lang="cs-CZ" dirty="0" smtClean="0"/>
              <a:t>nastane/</a:t>
            </a:r>
            <a:r>
              <a:rPr lang="cs-CZ" dirty="0"/>
              <a:t>probíhá děj přísudkový.</a:t>
            </a:r>
          </a:p>
        </p:txBody>
      </p:sp>
    </p:spTree>
    <p:extLst>
      <p:ext uri="{BB962C8B-B14F-4D97-AF65-F5344CB8AC3E}">
        <p14:creationId xmlns:p14="http://schemas.microsoft.com/office/powerpoint/2010/main" val="3862069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Robert Adam a kol. </a:t>
            </a:r>
            <a:r>
              <a:rPr lang="cs-CZ" i="1" dirty="0"/>
              <a:t>Gramatické rozbory češtiny</a:t>
            </a:r>
            <a:r>
              <a:rPr lang="cs-CZ" dirty="0"/>
              <a:t>. Praha: Karolinum 2017.</a:t>
            </a:r>
          </a:p>
          <a:p>
            <a:r>
              <a:rPr lang="cs-CZ" dirty="0"/>
              <a:t>Robert Adam. </a:t>
            </a:r>
            <a:r>
              <a:rPr lang="cs-CZ" i="1" dirty="0"/>
              <a:t>Morfologie</a:t>
            </a:r>
            <a:r>
              <a:rPr lang="cs-CZ" dirty="0"/>
              <a:t>. </a:t>
            </a:r>
            <a:r>
              <a:rPr lang="cs-CZ" i="1" dirty="0"/>
              <a:t>Příručka k povinnému předmětu bakalářského studia oboru ČJL</a:t>
            </a:r>
            <a:r>
              <a:rPr lang="cs-CZ" dirty="0"/>
              <a:t>. Praha: Karolinum 2015</a:t>
            </a:r>
            <a:r>
              <a:rPr lang="cs-CZ" dirty="0" smtClean="0"/>
              <a:t>.</a:t>
            </a:r>
          </a:p>
          <a:p>
            <a:r>
              <a:rPr lang="cs-CZ" dirty="0"/>
              <a:t>Václav Cvrček a kol. </a:t>
            </a:r>
            <a:r>
              <a:rPr lang="cs-CZ" i="1" dirty="0">
                <a:hlinkClick r:id="rId2"/>
              </a:rPr>
              <a:t>Mluvnice současné češtiny 1</a:t>
            </a:r>
            <a:r>
              <a:rPr lang="cs-CZ" dirty="0"/>
              <a:t>. Praha: Karolinum 2010, kap. </a:t>
            </a:r>
            <a:r>
              <a:rPr lang="cs-CZ" dirty="0" smtClean="0"/>
              <a:t>7, s. 153–354. </a:t>
            </a:r>
            <a:endParaRPr lang="cs-CZ" dirty="0"/>
          </a:p>
          <a:p>
            <a:r>
              <a:rPr lang="cs-CZ" i="1" dirty="0" smtClean="0"/>
              <a:t>Mluvnice češtiny 2</a:t>
            </a:r>
            <a:r>
              <a:rPr lang="cs-CZ" dirty="0" smtClean="0"/>
              <a:t>. Praha: Academia 1986, kap. funkční tvarosloví, s. 11–250. </a:t>
            </a:r>
          </a:p>
          <a:p>
            <a:r>
              <a:rPr lang="cs-CZ" dirty="0" smtClean="0"/>
              <a:t>Nový </a:t>
            </a:r>
            <a:r>
              <a:rPr lang="cs-CZ" dirty="0"/>
              <a:t>encyklopedický slovník češtiny online | </a:t>
            </a:r>
            <a:r>
              <a:rPr lang="cs-CZ" dirty="0">
                <a:hlinkClick r:id="rId3"/>
              </a:rPr>
              <a:t>https://www.czechency.org/</a:t>
            </a:r>
            <a:endParaRPr lang="cs-CZ" dirty="0"/>
          </a:p>
          <a:p>
            <a:r>
              <a:rPr lang="cs-CZ" dirty="0" smtClean="0"/>
              <a:t>Miroslav Komárek. </a:t>
            </a:r>
            <a:r>
              <a:rPr lang="cs-CZ" i="1" dirty="0" smtClean="0"/>
              <a:t>Příspěvky k české morfologii</a:t>
            </a:r>
            <a:r>
              <a:rPr lang="cs-CZ" dirty="0" smtClean="0"/>
              <a:t>. Olomouc: </a:t>
            </a:r>
            <a:r>
              <a:rPr lang="cs-CZ" dirty="0" err="1" smtClean="0"/>
              <a:t>Periplum</a:t>
            </a:r>
            <a:r>
              <a:rPr lang="cs-CZ" dirty="0" smtClean="0"/>
              <a:t> 2006.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2946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 – slovní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(a) Obsahově-sémantická klasifikace: </a:t>
            </a:r>
          </a:p>
          <a:p>
            <a:r>
              <a:rPr lang="pt-BR" u="sng" dirty="0" smtClean="0"/>
              <a:t>Substantivy</a:t>
            </a:r>
            <a:r>
              <a:rPr lang="pt-BR" dirty="0" smtClean="0"/>
              <a:t> </a:t>
            </a:r>
            <a:r>
              <a:rPr lang="pt-BR" dirty="0"/>
              <a:t>pojmenováváme substance (osoby, zvířata, věci, …), tj. </a:t>
            </a:r>
            <a:r>
              <a:rPr lang="pt-BR" dirty="0" smtClean="0"/>
              <a:t>samostatné</a:t>
            </a:r>
            <a:r>
              <a:rPr lang="cs-CZ" dirty="0" smtClean="0"/>
              <a:t> jevy </a:t>
            </a:r>
            <a:r>
              <a:rPr lang="cs-CZ" dirty="0"/>
              <a:t>– představy, které mohou být nositeli příznaků. </a:t>
            </a:r>
            <a:endParaRPr lang="cs-CZ" dirty="0" smtClean="0"/>
          </a:p>
          <a:p>
            <a:r>
              <a:rPr lang="cs-CZ" u="sng" dirty="0" smtClean="0"/>
              <a:t>Adjektivy</a:t>
            </a:r>
            <a:r>
              <a:rPr lang="cs-CZ" dirty="0"/>
              <a:t> </a:t>
            </a:r>
            <a:r>
              <a:rPr lang="cs-CZ" dirty="0" smtClean="0"/>
              <a:t>pojmenováváme </a:t>
            </a:r>
            <a:r>
              <a:rPr lang="cs-CZ" dirty="0"/>
              <a:t>vlastnosti substancí, tj. jejich příznaky neurčované</a:t>
            </a:r>
          </a:p>
          <a:p>
            <a:r>
              <a:rPr lang="cs-CZ" dirty="0"/>
              <a:t>podle času. </a:t>
            </a:r>
            <a:endParaRPr lang="cs-CZ" dirty="0" smtClean="0"/>
          </a:p>
          <a:p>
            <a:r>
              <a:rPr lang="cs-CZ" u="sng" dirty="0" smtClean="0"/>
              <a:t>Slovesy</a:t>
            </a:r>
            <a:r>
              <a:rPr lang="cs-CZ" dirty="0" smtClean="0"/>
              <a:t> </a:t>
            </a:r>
            <a:r>
              <a:rPr lang="cs-CZ" dirty="0"/>
              <a:t>pojmenováváme děje, tj. příznaky určované </a:t>
            </a:r>
            <a:r>
              <a:rPr lang="cs-CZ" dirty="0" smtClean="0"/>
              <a:t>podle času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u="sng" dirty="0" smtClean="0"/>
              <a:t>Příslovci</a:t>
            </a:r>
            <a:r>
              <a:rPr lang="cs-CZ" dirty="0" smtClean="0"/>
              <a:t> </a:t>
            </a:r>
            <a:r>
              <a:rPr lang="cs-CZ" dirty="0"/>
              <a:t>vyjadřujeme okolnosti, stupně a způsoby vlastností, </a:t>
            </a:r>
            <a:r>
              <a:rPr lang="cs-CZ" dirty="0" smtClean="0"/>
              <a:t>dějů a </a:t>
            </a:r>
            <a:r>
              <a:rPr lang="cs-CZ" dirty="0"/>
              <a:t>jiných okolností, stupňů a způsobů, tj. příznaky příznaků.</a:t>
            </a:r>
          </a:p>
        </p:txBody>
      </p:sp>
    </p:spTree>
    <p:extLst>
      <p:ext uri="{BB962C8B-B14F-4D97-AF65-F5344CB8AC3E}">
        <p14:creationId xmlns:p14="http://schemas.microsoft.com/office/powerpoint/2010/main" val="6615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 – slovní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5999"/>
            <a:ext cx="10081676" cy="4372495"/>
          </a:xfrm>
        </p:spPr>
        <p:txBody>
          <a:bodyPr>
            <a:normAutofit/>
          </a:bodyPr>
          <a:lstStyle/>
          <a:p>
            <a:r>
              <a:rPr lang="cs-CZ" u="sng" dirty="0"/>
              <a:t>Zájmeny</a:t>
            </a:r>
            <a:r>
              <a:rPr lang="cs-CZ" dirty="0"/>
              <a:t> nepojmenováváme, nýbrž jen naznačujeme substanci </a:t>
            </a:r>
            <a:r>
              <a:rPr lang="cs-CZ" dirty="0" smtClean="0"/>
              <a:t>nebo vlastnost</a:t>
            </a:r>
            <a:r>
              <a:rPr lang="cs-CZ" dirty="0"/>
              <a:t>, a to vzhledem k situaci a kontextu (deikticky). </a:t>
            </a:r>
            <a:endParaRPr lang="cs-CZ" dirty="0" smtClean="0"/>
          </a:p>
          <a:p>
            <a:r>
              <a:rPr lang="cs-CZ" u="sng" dirty="0" smtClean="0"/>
              <a:t>Číslovkami</a:t>
            </a:r>
            <a:r>
              <a:rPr lang="cs-CZ" dirty="0"/>
              <a:t> </a:t>
            </a:r>
            <a:r>
              <a:rPr lang="cs-CZ" dirty="0" smtClean="0"/>
              <a:t>označujeme </a:t>
            </a:r>
            <a:r>
              <a:rPr lang="cs-CZ" dirty="0"/>
              <a:t>substanci, vlastnost nebo vztah významu číselného, množstevního.</a:t>
            </a:r>
          </a:p>
          <a:p>
            <a:r>
              <a:rPr lang="cs-CZ" u="sng" dirty="0"/>
              <a:t>Citoslovci</a:t>
            </a:r>
            <a:r>
              <a:rPr lang="cs-CZ" dirty="0"/>
              <a:t> vyjadřujeme citové stavy, interakci zaměřenou </a:t>
            </a:r>
            <a:r>
              <a:rPr lang="cs-CZ" dirty="0" smtClean="0"/>
              <a:t>na adresáta </a:t>
            </a:r>
            <a:r>
              <a:rPr lang="cs-CZ" dirty="0"/>
              <a:t>projevu nebo pohyb (pojmenováváme ho zpravidla nápodobou</a:t>
            </a:r>
            <a:r>
              <a:rPr lang="cs-CZ" dirty="0" smtClean="0"/>
              <a:t>); citoslovce </a:t>
            </a:r>
            <a:r>
              <a:rPr lang="cs-CZ" dirty="0"/>
              <a:t>pojímají situaci globálně, bez jejího rozčleňování </a:t>
            </a:r>
            <a:r>
              <a:rPr lang="cs-CZ" dirty="0" smtClean="0"/>
              <a:t>na substance</a:t>
            </a:r>
            <a:r>
              <a:rPr lang="cs-CZ" dirty="0"/>
              <a:t>, vlastnosti aj</a:t>
            </a:r>
            <a:r>
              <a:rPr lang="cs-CZ" dirty="0" smtClean="0"/>
              <a:t>.</a:t>
            </a:r>
          </a:p>
          <a:p>
            <a:r>
              <a:rPr lang="cs-CZ" u="sng" dirty="0"/>
              <a:t>Spojky a předložky </a:t>
            </a:r>
            <a:r>
              <a:rPr lang="cs-CZ" dirty="0"/>
              <a:t>jsou pomocná slova vyjadřující vzájemné </a:t>
            </a:r>
            <a:r>
              <a:rPr lang="cs-CZ" dirty="0" smtClean="0"/>
              <a:t>vztahy představ</a:t>
            </a:r>
            <a:r>
              <a:rPr lang="cs-CZ" dirty="0"/>
              <a:t>; v případě předložek jde vždy o vztah, na jehož (alespoň) </a:t>
            </a:r>
            <a:r>
              <a:rPr lang="cs-CZ" dirty="0" smtClean="0"/>
              <a:t>jedné straně </a:t>
            </a:r>
            <a:r>
              <a:rPr lang="cs-CZ" dirty="0"/>
              <a:t>je substance. </a:t>
            </a:r>
            <a:endParaRPr lang="cs-CZ" dirty="0" smtClean="0"/>
          </a:p>
          <a:p>
            <a:r>
              <a:rPr lang="cs-CZ" u="sng" dirty="0" smtClean="0"/>
              <a:t>Částicemi</a:t>
            </a:r>
            <a:r>
              <a:rPr lang="cs-CZ" dirty="0" smtClean="0"/>
              <a:t> </a:t>
            </a:r>
            <a:r>
              <a:rPr lang="cs-CZ" dirty="0"/>
              <a:t>vyjadřujeme svůj vztah či postoj k </a:t>
            </a:r>
            <a:r>
              <a:rPr lang="cs-CZ" dirty="0" smtClean="0"/>
              <a:t>některé složce </a:t>
            </a:r>
            <a:r>
              <a:rPr lang="cs-CZ" dirty="0"/>
              <a:t>komunikace. Tyto tři slovní druhy se obvykle označují jako </a:t>
            </a:r>
            <a:r>
              <a:rPr lang="cs-CZ" b="1" dirty="0" smtClean="0"/>
              <a:t>neplnovýznamové </a:t>
            </a:r>
            <a:r>
              <a:rPr lang="cs-CZ" dirty="0" smtClean="0"/>
              <a:t>(synsémantické</a:t>
            </a:r>
            <a:r>
              <a:rPr lang="cs-CZ" dirty="0"/>
              <a:t>)</a:t>
            </a:r>
          </a:p>
        </p:txBody>
      </p:sp>
      <p:pic>
        <p:nvPicPr>
          <p:cNvPr id="3074" name="Picture 2" descr="Image result for czechenc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986" y="818596"/>
            <a:ext cx="1081818" cy="10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5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 – slovní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(b) Morfologická klasifikace:</a:t>
            </a:r>
          </a:p>
          <a:p>
            <a:r>
              <a:rPr lang="cs-CZ" u="sng" dirty="0"/>
              <a:t>Slovesa</a:t>
            </a:r>
            <a:r>
              <a:rPr lang="cs-CZ" dirty="0"/>
              <a:t> se časují (jsou schopna vyjadřovat mj. kategorii času). </a:t>
            </a:r>
            <a:endParaRPr lang="cs-CZ" dirty="0" smtClean="0"/>
          </a:p>
          <a:p>
            <a:r>
              <a:rPr lang="cs-CZ" u="sng" dirty="0" smtClean="0"/>
              <a:t>Substantiva </a:t>
            </a:r>
            <a:r>
              <a:rPr lang="cs-CZ" dirty="0" smtClean="0"/>
              <a:t>se </a:t>
            </a:r>
            <a:r>
              <a:rPr lang="cs-CZ" dirty="0"/>
              <a:t>skloňují (jsou schopna vyjadřovat kategorii pádu) a jmenný rod je</a:t>
            </a:r>
          </a:p>
          <a:p>
            <a:r>
              <a:rPr lang="cs-CZ" dirty="0"/>
              <a:t>u nich kategorií neflektivní. </a:t>
            </a:r>
            <a:endParaRPr lang="cs-CZ" dirty="0" smtClean="0"/>
          </a:p>
          <a:p>
            <a:r>
              <a:rPr lang="cs-CZ" u="sng" dirty="0" smtClean="0"/>
              <a:t>Adjektiva</a:t>
            </a:r>
            <a:r>
              <a:rPr lang="cs-CZ" dirty="0"/>
              <a:t>, většina </a:t>
            </a:r>
            <a:r>
              <a:rPr lang="cs-CZ" u="sng" dirty="0"/>
              <a:t>zájmen</a:t>
            </a:r>
            <a:r>
              <a:rPr lang="cs-CZ" dirty="0"/>
              <a:t> a většina </a:t>
            </a:r>
            <a:r>
              <a:rPr lang="cs-CZ" u="sng" dirty="0" smtClean="0"/>
              <a:t>číslovek </a:t>
            </a:r>
            <a:r>
              <a:rPr lang="cs-CZ" dirty="0" smtClean="0"/>
              <a:t>vyjadřují </a:t>
            </a:r>
            <a:r>
              <a:rPr lang="cs-CZ" dirty="0"/>
              <a:t>všechny jmenné kategorie (pád, číslo a jmenný rod) </a:t>
            </a:r>
            <a:r>
              <a:rPr lang="cs-CZ" dirty="0" smtClean="0"/>
              <a:t>jakožto flektivní</a:t>
            </a:r>
            <a:r>
              <a:rPr lang="cs-CZ" dirty="0"/>
              <a:t>. Mezi těmito čtyřmi slovními druhy, souhrnně </a:t>
            </a:r>
            <a:r>
              <a:rPr lang="cs-CZ" dirty="0" smtClean="0"/>
              <a:t>označovanými </a:t>
            </a:r>
            <a:r>
              <a:rPr lang="cs-CZ" b="1" dirty="0" smtClean="0"/>
              <a:t>jména</a:t>
            </a:r>
            <a:r>
              <a:rPr lang="cs-CZ" dirty="0"/>
              <a:t>, existují i rozdíly </a:t>
            </a:r>
            <a:r>
              <a:rPr lang="cs-CZ" dirty="0" err="1"/>
              <a:t>formálněmorfologické</a:t>
            </a:r>
            <a:r>
              <a:rPr lang="cs-CZ" dirty="0"/>
              <a:t> (tzn. v </a:t>
            </a:r>
            <a:r>
              <a:rPr lang="cs-CZ" dirty="0" smtClean="0"/>
              <a:t>příslušnosti k </a:t>
            </a:r>
            <a:r>
              <a:rPr lang="cs-CZ" dirty="0"/>
              <a:t>deklinačním typům), ale jsou spíš statistické než principiální: </a:t>
            </a:r>
            <a:r>
              <a:rPr lang="cs-CZ" dirty="0" smtClean="0"/>
              <a:t>některá substantiva</a:t>
            </a:r>
            <a:r>
              <a:rPr lang="cs-CZ" dirty="0"/>
              <a:t>, zájmena i číslovky se skloňují podle adjektivní </a:t>
            </a:r>
            <a:r>
              <a:rPr lang="cs-CZ" dirty="0" smtClean="0"/>
              <a:t>deklinace, některé </a:t>
            </a:r>
            <a:r>
              <a:rPr lang="cs-CZ" dirty="0"/>
              <a:t>číslovky podle substantivní deklinace apod.</a:t>
            </a:r>
          </a:p>
        </p:txBody>
      </p:sp>
    </p:spTree>
    <p:extLst>
      <p:ext uri="{BB962C8B-B14F-4D97-AF65-F5344CB8AC3E}">
        <p14:creationId xmlns:p14="http://schemas.microsoft.com/office/powerpoint/2010/main" val="40795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 – slovní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85999"/>
            <a:ext cx="11039302" cy="4231179"/>
          </a:xfrm>
        </p:spPr>
        <p:txBody>
          <a:bodyPr>
            <a:normAutofit/>
          </a:bodyPr>
          <a:lstStyle/>
          <a:p>
            <a:r>
              <a:rPr lang="cs-CZ" dirty="0" smtClean="0"/>
              <a:t>(c) Syntakticko-funkční klasifikace (prof. M. Komárek):</a:t>
            </a:r>
          </a:p>
          <a:p>
            <a:r>
              <a:rPr lang="cs-CZ" dirty="0" smtClean="0"/>
              <a:t>Pojem „primární syntaktická funkce“ - slova </a:t>
            </a:r>
            <a:r>
              <a:rPr lang="cs-CZ" dirty="0"/>
              <a:t>mají </a:t>
            </a:r>
            <a:r>
              <a:rPr lang="cs-CZ" dirty="0" smtClean="0"/>
              <a:t>svou primární </a:t>
            </a:r>
            <a:r>
              <a:rPr lang="cs-CZ" dirty="0"/>
              <a:t>(základní) syntaktickou funkci dánu svým obecným </a:t>
            </a:r>
            <a:r>
              <a:rPr lang="cs-CZ" dirty="0" smtClean="0"/>
              <a:t>lexikálním významem</a:t>
            </a:r>
            <a:r>
              <a:rPr lang="cs-CZ" dirty="0"/>
              <a:t>. Jazyk přitom rozeznává čtyři základní významové </a:t>
            </a:r>
            <a:r>
              <a:rPr lang="cs-CZ" dirty="0" smtClean="0"/>
              <a:t>kategorie: substanci</a:t>
            </a:r>
            <a:r>
              <a:rPr lang="cs-CZ" dirty="0"/>
              <a:t>, vlastnost, děj a okolnost; substantiva, adjektiva, slovesa a </a:t>
            </a:r>
            <a:r>
              <a:rPr lang="cs-CZ" dirty="0" smtClean="0"/>
              <a:t>příslovce jsou </a:t>
            </a:r>
            <a:r>
              <a:rPr lang="cs-CZ" dirty="0"/>
              <a:t>proto slovními druhy základními</a:t>
            </a:r>
            <a:r>
              <a:rPr lang="cs-CZ" dirty="0" smtClean="0"/>
              <a:t>.</a:t>
            </a:r>
          </a:p>
          <a:p>
            <a:r>
              <a:rPr lang="cs-CZ" dirty="0" smtClean="0"/>
              <a:t>        odpovídá i tomu, jak poznáváme a třídíme poznatky (</a:t>
            </a:r>
            <a:r>
              <a:rPr lang="cs-CZ" dirty="0"/>
              <a:t>p</a:t>
            </a:r>
            <a:r>
              <a:rPr lang="cs-CZ" dirty="0" smtClean="0"/>
              <a:t>roces </a:t>
            </a:r>
            <a:r>
              <a:rPr lang="cs-CZ" dirty="0"/>
              <a:t>poznání se tak jeví jako abstrahování vlastností </a:t>
            </a:r>
            <a:r>
              <a:rPr lang="cs-CZ" dirty="0" smtClean="0"/>
              <a:t>nebo dějů</a:t>
            </a:r>
            <a:r>
              <a:rPr lang="cs-CZ" dirty="0"/>
              <a:t>, chápaných jakožto příznaky, od jejich nositelů – objektů (substancí</a:t>
            </a:r>
            <a:r>
              <a:rPr lang="cs-CZ" dirty="0" smtClean="0"/>
              <a:t>), a </a:t>
            </a:r>
            <a:r>
              <a:rPr lang="cs-CZ" dirty="0"/>
              <a:t>jako vyčleňování okolností různého druhu z celkové komplexní situace</a:t>
            </a:r>
            <a:r>
              <a:rPr lang="cs-CZ" dirty="0" smtClean="0"/>
              <a:t>.</a:t>
            </a:r>
          </a:p>
          <a:p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b="1" dirty="0" smtClean="0"/>
              <a:t>významová báze</a:t>
            </a:r>
            <a:r>
              <a:rPr lang="cs-CZ" dirty="0" smtClean="0"/>
              <a:t> (S, A, V, C) + </a:t>
            </a:r>
            <a:r>
              <a:rPr lang="cs-CZ" b="1" dirty="0" smtClean="0"/>
              <a:t>funkční příznak </a:t>
            </a:r>
            <a:r>
              <a:rPr lang="cs-CZ" dirty="0" smtClean="0"/>
              <a:t>(s, a, v, c)</a:t>
            </a:r>
          </a:p>
          <a:p>
            <a:r>
              <a:rPr lang="cs-CZ" dirty="0"/>
              <a:t> </a:t>
            </a:r>
            <a:r>
              <a:rPr lang="cs-CZ" dirty="0" smtClean="0"/>
              <a:t>  lexikálně-sémantická základ      </a:t>
            </a:r>
            <a:r>
              <a:rPr lang="cs-CZ" dirty="0" err="1" smtClean="0"/>
              <a:t>větněčlenská</a:t>
            </a:r>
            <a:r>
              <a:rPr lang="cs-CZ" dirty="0" smtClean="0"/>
              <a:t> funkce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573578" y="4384547"/>
            <a:ext cx="532015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miroslav komÃ¡r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662" y="347057"/>
            <a:ext cx="1414549" cy="212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80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 – slovní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MČ 2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/>
              <a:t>Příklady</a:t>
            </a:r>
            <a:r>
              <a:rPr lang="cs-CZ" dirty="0"/>
              <a:t>: </a:t>
            </a:r>
            <a:r>
              <a:rPr lang="cs-CZ" dirty="0" err="1"/>
              <a:t>S</a:t>
            </a:r>
            <a:r>
              <a:rPr lang="cs-CZ" baseline="30000" dirty="0" err="1"/>
              <a:t>s</a:t>
            </a:r>
            <a:r>
              <a:rPr lang="cs-CZ" dirty="0"/>
              <a:t> ‒ </a:t>
            </a:r>
            <a:r>
              <a:rPr lang="cs-CZ" i="1" dirty="0"/>
              <a:t>kos zpívá / chytil kosa</a:t>
            </a:r>
            <a:r>
              <a:rPr lang="cs-CZ" dirty="0"/>
              <a:t>, </a:t>
            </a:r>
            <a:r>
              <a:rPr lang="cs-CZ" dirty="0" err="1"/>
              <a:t>S</a:t>
            </a:r>
            <a:r>
              <a:rPr lang="cs-CZ" baseline="30000" dirty="0" err="1"/>
              <a:t>a</a:t>
            </a:r>
            <a:r>
              <a:rPr lang="cs-CZ" dirty="0"/>
              <a:t> ‒ </a:t>
            </a:r>
            <a:r>
              <a:rPr lang="cs-CZ" i="1" dirty="0"/>
              <a:t>hlas kosa</a:t>
            </a:r>
            <a:r>
              <a:rPr lang="cs-CZ" dirty="0"/>
              <a:t>, </a:t>
            </a:r>
            <a:r>
              <a:rPr lang="cs-CZ" dirty="0" err="1"/>
              <a:t>S</a:t>
            </a:r>
            <a:r>
              <a:rPr lang="cs-CZ" baseline="30000" dirty="0" err="1"/>
              <a:t>v</a:t>
            </a:r>
            <a:r>
              <a:rPr lang="cs-CZ" dirty="0"/>
              <a:t> ‒ </a:t>
            </a:r>
            <a:r>
              <a:rPr lang="cs-CZ" i="1" dirty="0"/>
              <a:t>tento pták je kos</a:t>
            </a:r>
            <a:r>
              <a:rPr lang="cs-CZ" dirty="0"/>
              <a:t>, </a:t>
            </a:r>
            <a:r>
              <a:rPr lang="cs-CZ" dirty="0" err="1"/>
              <a:t>S</a:t>
            </a:r>
            <a:r>
              <a:rPr lang="cs-CZ" baseline="30000" dirty="0" err="1"/>
              <a:t>c</a:t>
            </a:r>
            <a:r>
              <a:rPr lang="cs-CZ" dirty="0"/>
              <a:t> ‒ </a:t>
            </a:r>
            <a:r>
              <a:rPr lang="cs-CZ" i="1" dirty="0"/>
              <a:t>přiletěl s kosem</a:t>
            </a:r>
            <a:r>
              <a:rPr lang="cs-CZ" dirty="0"/>
              <a:t>, A</a:t>
            </a:r>
            <a:r>
              <a:rPr lang="cs-CZ" baseline="30000" dirty="0"/>
              <a:t>s</a:t>
            </a:r>
            <a:r>
              <a:rPr lang="cs-CZ" dirty="0"/>
              <a:t> ‒ </a:t>
            </a:r>
            <a:r>
              <a:rPr lang="cs-CZ" i="1" dirty="0"/>
              <a:t>sytý hladovému nevěří</a:t>
            </a:r>
            <a:r>
              <a:rPr lang="cs-CZ" dirty="0"/>
              <a:t>, </a:t>
            </a:r>
            <a:r>
              <a:rPr lang="cs-CZ" dirty="0" err="1"/>
              <a:t>A</a:t>
            </a:r>
            <a:r>
              <a:rPr lang="cs-CZ" baseline="30000" dirty="0" err="1"/>
              <a:t>a</a:t>
            </a:r>
            <a:r>
              <a:rPr lang="cs-CZ" dirty="0"/>
              <a:t> ‒ </a:t>
            </a:r>
            <a:r>
              <a:rPr lang="cs-CZ" i="1" dirty="0"/>
              <a:t>černý kos</a:t>
            </a:r>
            <a:r>
              <a:rPr lang="cs-CZ" dirty="0"/>
              <a:t>, </a:t>
            </a:r>
            <a:r>
              <a:rPr lang="cs-CZ" dirty="0" err="1"/>
              <a:t>A</a:t>
            </a:r>
            <a:r>
              <a:rPr lang="cs-CZ" baseline="30000" dirty="0" err="1"/>
              <a:t>v</a:t>
            </a:r>
            <a:r>
              <a:rPr lang="cs-CZ" dirty="0"/>
              <a:t> ‒ </a:t>
            </a:r>
            <a:r>
              <a:rPr lang="cs-CZ" i="1" dirty="0"/>
              <a:t>kos je černý</a:t>
            </a:r>
            <a:r>
              <a:rPr lang="cs-CZ" dirty="0"/>
              <a:t>, </a:t>
            </a:r>
            <a:r>
              <a:rPr lang="cs-CZ" dirty="0" err="1"/>
              <a:t>A</a:t>
            </a:r>
            <a:r>
              <a:rPr lang="cs-CZ" baseline="30000" dirty="0" err="1"/>
              <a:t>c</a:t>
            </a:r>
            <a:r>
              <a:rPr lang="cs-CZ" dirty="0"/>
              <a:t> ‒ </a:t>
            </a:r>
            <a:r>
              <a:rPr lang="cs-CZ" i="1" dirty="0"/>
              <a:t>narodil se černý</a:t>
            </a:r>
            <a:r>
              <a:rPr lang="cs-CZ" dirty="0"/>
              <a:t>, </a:t>
            </a:r>
            <a:r>
              <a:rPr lang="cs-CZ" dirty="0" err="1"/>
              <a:t>V</a:t>
            </a:r>
            <a:r>
              <a:rPr lang="cs-CZ" baseline="30000" dirty="0" err="1"/>
              <a:t>s</a:t>
            </a:r>
            <a:r>
              <a:rPr lang="cs-CZ" dirty="0"/>
              <a:t> ‒ </a:t>
            </a:r>
            <a:r>
              <a:rPr lang="cs-CZ" i="1" dirty="0"/>
              <a:t>pracovat</a:t>
            </a:r>
            <a:r>
              <a:rPr lang="cs-CZ" dirty="0"/>
              <a:t> </a:t>
            </a:r>
            <a:r>
              <a:rPr lang="cs-CZ" i="1" dirty="0"/>
              <a:t>neznamená řečnit</a:t>
            </a:r>
            <a:r>
              <a:rPr lang="cs-CZ" dirty="0"/>
              <a:t>, </a:t>
            </a:r>
            <a:r>
              <a:rPr lang="cs-CZ" dirty="0" err="1"/>
              <a:t>V</a:t>
            </a:r>
            <a:r>
              <a:rPr lang="cs-CZ" baseline="30000" dirty="0" err="1"/>
              <a:t>a</a:t>
            </a:r>
            <a:r>
              <a:rPr lang="cs-CZ" dirty="0"/>
              <a:t> ‒ </a:t>
            </a:r>
            <a:r>
              <a:rPr lang="cs-CZ" i="1" dirty="0"/>
              <a:t>pracující muž / vůle pracovat</a:t>
            </a:r>
            <a:r>
              <a:rPr lang="cs-CZ" dirty="0"/>
              <a:t>, </a:t>
            </a:r>
            <a:r>
              <a:rPr lang="cs-CZ" dirty="0" err="1"/>
              <a:t>V</a:t>
            </a:r>
            <a:r>
              <a:rPr lang="cs-CZ" baseline="30000" dirty="0" err="1"/>
              <a:t>v</a:t>
            </a:r>
            <a:r>
              <a:rPr lang="cs-CZ" dirty="0"/>
              <a:t> ‒ </a:t>
            </a:r>
            <a:r>
              <a:rPr lang="cs-CZ" i="1" dirty="0"/>
              <a:t>kos zpívá / kos byl chycen</a:t>
            </a:r>
            <a:r>
              <a:rPr lang="cs-CZ" dirty="0"/>
              <a:t>, </a:t>
            </a:r>
            <a:r>
              <a:rPr lang="cs-CZ" dirty="0" err="1"/>
              <a:t>V</a:t>
            </a:r>
            <a:r>
              <a:rPr lang="cs-CZ" baseline="30000" dirty="0" err="1"/>
              <a:t>c</a:t>
            </a:r>
            <a:r>
              <a:rPr lang="cs-CZ" dirty="0"/>
              <a:t> ‒ </a:t>
            </a:r>
            <a:r>
              <a:rPr lang="cs-CZ" i="1" dirty="0"/>
              <a:t>pracoval sedě / vrátil se vyléčen</a:t>
            </a:r>
            <a:r>
              <a:rPr lang="cs-CZ" dirty="0"/>
              <a:t>, </a:t>
            </a:r>
            <a:r>
              <a:rPr lang="cs-CZ" dirty="0" err="1"/>
              <a:t>C</a:t>
            </a:r>
            <a:r>
              <a:rPr lang="cs-CZ" baseline="30000" dirty="0" err="1"/>
              <a:t>s</a:t>
            </a:r>
            <a:r>
              <a:rPr lang="cs-CZ" dirty="0"/>
              <a:t> ‒ </a:t>
            </a:r>
            <a:r>
              <a:rPr lang="cs-CZ" i="1" dirty="0"/>
              <a:t>doma neznamená venku</a:t>
            </a:r>
            <a:r>
              <a:rPr lang="cs-CZ" dirty="0"/>
              <a:t>, C</a:t>
            </a:r>
            <a:r>
              <a:rPr lang="cs-CZ" baseline="30000" dirty="0"/>
              <a:t>a</a:t>
            </a:r>
            <a:r>
              <a:rPr lang="cs-CZ" dirty="0"/>
              <a:t> ‒ </a:t>
            </a:r>
            <a:r>
              <a:rPr lang="cs-CZ" i="1" dirty="0"/>
              <a:t>místo nahoře</a:t>
            </a:r>
            <a:r>
              <a:rPr lang="cs-CZ" dirty="0"/>
              <a:t>, </a:t>
            </a:r>
            <a:r>
              <a:rPr lang="cs-CZ" dirty="0" err="1"/>
              <a:t>C</a:t>
            </a:r>
            <a:r>
              <a:rPr lang="cs-CZ" baseline="30000" dirty="0" err="1"/>
              <a:t>v</a:t>
            </a:r>
            <a:r>
              <a:rPr lang="cs-CZ" dirty="0"/>
              <a:t> ‒ </a:t>
            </a:r>
            <a:r>
              <a:rPr lang="cs-CZ" i="1" dirty="0"/>
              <a:t>je to zadarmo</a:t>
            </a:r>
            <a:r>
              <a:rPr lang="cs-CZ" dirty="0"/>
              <a:t>, </a:t>
            </a:r>
            <a:r>
              <a:rPr lang="cs-CZ" dirty="0" err="1"/>
              <a:t>C</a:t>
            </a:r>
            <a:r>
              <a:rPr lang="cs-CZ" baseline="30000" dirty="0" err="1"/>
              <a:t>c</a:t>
            </a:r>
            <a:r>
              <a:rPr lang="cs-CZ" dirty="0"/>
              <a:t> ‒ </a:t>
            </a:r>
            <a:r>
              <a:rPr lang="cs-CZ" i="1" dirty="0"/>
              <a:t>pracuje zadarmo / příjemně teplý.</a:t>
            </a:r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355196"/>
              </p:ext>
            </p:extLst>
          </p:nvPr>
        </p:nvGraphicFramePr>
        <p:xfrm>
          <a:off x="1198506" y="2776133"/>
          <a:ext cx="9720260" cy="1828800"/>
        </p:xfrm>
        <a:graphic>
          <a:graphicData uri="http://schemas.openxmlformats.org/drawingml/2006/table">
            <a:tbl>
              <a:tblPr/>
              <a:tblGrid>
                <a:gridCol w="1944052">
                  <a:extLst>
                    <a:ext uri="{9D8B030D-6E8A-4147-A177-3AD203B41FA5}">
                      <a16:colId xmlns:a16="http://schemas.microsoft.com/office/drawing/2014/main" val="2866897381"/>
                    </a:ext>
                  </a:extLst>
                </a:gridCol>
                <a:gridCol w="1944052">
                  <a:extLst>
                    <a:ext uri="{9D8B030D-6E8A-4147-A177-3AD203B41FA5}">
                      <a16:colId xmlns:a16="http://schemas.microsoft.com/office/drawing/2014/main" val="2430698988"/>
                    </a:ext>
                  </a:extLst>
                </a:gridCol>
                <a:gridCol w="1944052">
                  <a:extLst>
                    <a:ext uri="{9D8B030D-6E8A-4147-A177-3AD203B41FA5}">
                      <a16:colId xmlns:a16="http://schemas.microsoft.com/office/drawing/2014/main" val="2297621119"/>
                    </a:ext>
                  </a:extLst>
                </a:gridCol>
                <a:gridCol w="1944052">
                  <a:extLst>
                    <a:ext uri="{9D8B030D-6E8A-4147-A177-3AD203B41FA5}">
                      <a16:colId xmlns:a16="http://schemas.microsoft.com/office/drawing/2014/main" val="50681590"/>
                    </a:ext>
                  </a:extLst>
                </a:gridCol>
                <a:gridCol w="1944052">
                  <a:extLst>
                    <a:ext uri="{9D8B030D-6E8A-4147-A177-3AD203B41FA5}">
                      <a16:colId xmlns:a16="http://schemas.microsoft.com/office/drawing/2014/main" val="28712225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endParaRPr lang="cs-CZ">
                        <a:solidFill>
                          <a:srgbClr val="004D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>
                          <a:solidFill>
                            <a:srgbClr val="004D00"/>
                          </a:solidFill>
                          <a:effectLst/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>
                          <a:solidFill>
                            <a:srgbClr val="004D00"/>
                          </a:solidFill>
                          <a:effectLst/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>
                          <a:solidFill>
                            <a:srgbClr val="004D00"/>
                          </a:solidFill>
                          <a:effectLst/>
                        </a:rPr>
                        <a:t>v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>
                          <a:solidFill>
                            <a:srgbClr val="004D00"/>
                          </a:solidFill>
                          <a:effectLst/>
                        </a:rPr>
                        <a:t>c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677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cs-CZ">
                          <a:solidFill>
                            <a:srgbClr val="004D00"/>
                          </a:solidFill>
                          <a:effectLst/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>
                          <a:solidFill>
                            <a:srgbClr val="004D00"/>
                          </a:solidFill>
                          <a:effectLst/>
                        </a:rPr>
                        <a:t>S</a:t>
                      </a:r>
                      <a:r>
                        <a:rPr lang="cs-CZ" baseline="30000">
                          <a:solidFill>
                            <a:srgbClr val="004D00"/>
                          </a:solidFill>
                          <a:effectLst/>
                        </a:rPr>
                        <a:t>s</a:t>
                      </a:r>
                      <a:endParaRPr lang="cs-CZ">
                        <a:solidFill>
                          <a:srgbClr val="004D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dirty="0" err="1">
                          <a:solidFill>
                            <a:srgbClr val="004D00"/>
                          </a:solidFill>
                          <a:effectLst/>
                        </a:rPr>
                        <a:t>S</a:t>
                      </a:r>
                      <a:r>
                        <a:rPr lang="cs-CZ" baseline="30000" dirty="0" err="1">
                          <a:solidFill>
                            <a:srgbClr val="004D00"/>
                          </a:solidFill>
                          <a:effectLst/>
                        </a:rPr>
                        <a:t>a</a:t>
                      </a:r>
                      <a:endParaRPr lang="cs-CZ" dirty="0">
                        <a:solidFill>
                          <a:srgbClr val="004D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>
                          <a:solidFill>
                            <a:srgbClr val="004D00"/>
                          </a:solidFill>
                          <a:effectLst/>
                        </a:rPr>
                        <a:t>S</a:t>
                      </a:r>
                      <a:r>
                        <a:rPr lang="cs-CZ" baseline="30000">
                          <a:solidFill>
                            <a:srgbClr val="004D00"/>
                          </a:solidFill>
                          <a:effectLst/>
                        </a:rPr>
                        <a:t>v</a:t>
                      </a:r>
                      <a:endParaRPr lang="cs-CZ">
                        <a:solidFill>
                          <a:srgbClr val="004D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>
                          <a:solidFill>
                            <a:srgbClr val="004D00"/>
                          </a:solidFill>
                          <a:effectLst/>
                        </a:rPr>
                        <a:t>S</a:t>
                      </a:r>
                      <a:r>
                        <a:rPr lang="cs-CZ" baseline="30000">
                          <a:solidFill>
                            <a:srgbClr val="004D00"/>
                          </a:solidFill>
                          <a:effectLst/>
                        </a:rPr>
                        <a:t>c</a:t>
                      </a:r>
                      <a:endParaRPr lang="cs-CZ">
                        <a:solidFill>
                          <a:srgbClr val="004D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623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cs-CZ">
                          <a:solidFill>
                            <a:srgbClr val="004D00"/>
                          </a:solidFill>
                          <a:effectLst/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>
                          <a:solidFill>
                            <a:srgbClr val="004D00"/>
                          </a:solidFill>
                          <a:effectLst/>
                        </a:rPr>
                        <a:t>A</a:t>
                      </a:r>
                      <a:r>
                        <a:rPr lang="cs-CZ" baseline="30000">
                          <a:solidFill>
                            <a:srgbClr val="004D00"/>
                          </a:solidFill>
                          <a:effectLst/>
                        </a:rPr>
                        <a:t>s</a:t>
                      </a:r>
                      <a:endParaRPr lang="cs-CZ">
                        <a:solidFill>
                          <a:srgbClr val="004D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>
                          <a:solidFill>
                            <a:srgbClr val="004D00"/>
                          </a:solidFill>
                          <a:effectLst/>
                        </a:rPr>
                        <a:t>A</a:t>
                      </a:r>
                      <a:r>
                        <a:rPr lang="cs-CZ" baseline="30000">
                          <a:solidFill>
                            <a:srgbClr val="004D00"/>
                          </a:solidFill>
                          <a:effectLst/>
                        </a:rPr>
                        <a:t>a</a:t>
                      </a:r>
                      <a:endParaRPr lang="cs-CZ">
                        <a:solidFill>
                          <a:srgbClr val="004D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>
                          <a:solidFill>
                            <a:srgbClr val="004D00"/>
                          </a:solidFill>
                          <a:effectLst/>
                        </a:rPr>
                        <a:t>A</a:t>
                      </a:r>
                      <a:r>
                        <a:rPr lang="cs-CZ" baseline="30000">
                          <a:solidFill>
                            <a:srgbClr val="004D00"/>
                          </a:solidFill>
                          <a:effectLst/>
                        </a:rPr>
                        <a:t>v</a:t>
                      </a:r>
                      <a:endParaRPr lang="cs-CZ">
                        <a:solidFill>
                          <a:srgbClr val="004D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>
                          <a:solidFill>
                            <a:srgbClr val="004D00"/>
                          </a:solidFill>
                          <a:effectLst/>
                        </a:rPr>
                        <a:t>A</a:t>
                      </a:r>
                      <a:r>
                        <a:rPr lang="cs-CZ" baseline="30000">
                          <a:solidFill>
                            <a:srgbClr val="004D00"/>
                          </a:solidFill>
                          <a:effectLst/>
                        </a:rPr>
                        <a:t>c</a:t>
                      </a:r>
                      <a:endParaRPr lang="cs-CZ">
                        <a:solidFill>
                          <a:srgbClr val="004D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899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cs-CZ">
                          <a:solidFill>
                            <a:srgbClr val="004D00"/>
                          </a:solidFill>
                          <a:effectLst/>
                        </a:rPr>
                        <a:t>V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>
                          <a:solidFill>
                            <a:srgbClr val="004D00"/>
                          </a:solidFill>
                          <a:effectLst/>
                        </a:rPr>
                        <a:t>V</a:t>
                      </a:r>
                      <a:r>
                        <a:rPr lang="cs-CZ" baseline="30000">
                          <a:solidFill>
                            <a:srgbClr val="004D00"/>
                          </a:solidFill>
                          <a:effectLst/>
                        </a:rPr>
                        <a:t>s</a:t>
                      </a:r>
                      <a:endParaRPr lang="cs-CZ">
                        <a:solidFill>
                          <a:srgbClr val="004D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>
                          <a:solidFill>
                            <a:srgbClr val="004D00"/>
                          </a:solidFill>
                          <a:effectLst/>
                        </a:rPr>
                        <a:t>V</a:t>
                      </a:r>
                      <a:r>
                        <a:rPr lang="cs-CZ" baseline="30000">
                          <a:solidFill>
                            <a:srgbClr val="004D00"/>
                          </a:solidFill>
                          <a:effectLst/>
                        </a:rPr>
                        <a:t>a</a:t>
                      </a:r>
                      <a:endParaRPr lang="cs-CZ">
                        <a:solidFill>
                          <a:srgbClr val="004D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>
                          <a:solidFill>
                            <a:srgbClr val="004D00"/>
                          </a:solidFill>
                          <a:effectLst/>
                        </a:rPr>
                        <a:t>V</a:t>
                      </a:r>
                      <a:r>
                        <a:rPr lang="cs-CZ" baseline="30000">
                          <a:solidFill>
                            <a:srgbClr val="004D00"/>
                          </a:solidFill>
                          <a:effectLst/>
                        </a:rPr>
                        <a:t>v</a:t>
                      </a:r>
                      <a:endParaRPr lang="cs-CZ">
                        <a:solidFill>
                          <a:srgbClr val="004D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>
                          <a:solidFill>
                            <a:srgbClr val="004D00"/>
                          </a:solidFill>
                          <a:effectLst/>
                        </a:rPr>
                        <a:t>V</a:t>
                      </a:r>
                      <a:r>
                        <a:rPr lang="cs-CZ" baseline="30000">
                          <a:solidFill>
                            <a:srgbClr val="004D00"/>
                          </a:solidFill>
                          <a:effectLst/>
                        </a:rPr>
                        <a:t>c</a:t>
                      </a:r>
                      <a:endParaRPr lang="cs-CZ">
                        <a:solidFill>
                          <a:srgbClr val="004D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068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cs-CZ">
                          <a:solidFill>
                            <a:srgbClr val="004D00"/>
                          </a:solidFill>
                          <a:effectLst/>
                        </a:rPr>
                        <a:t>C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>
                          <a:solidFill>
                            <a:srgbClr val="004D00"/>
                          </a:solidFill>
                          <a:effectLst/>
                        </a:rPr>
                        <a:t>C</a:t>
                      </a:r>
                      <a:r>
                        <a:rPr lang="cs-CZ" baseline="30000">
                          <a:solidFill>
                            <a:srgbClr val="004D00"/>
                          </a:solidFill>
                          <a:effectLst/>
                        </a:rPr>
                        <a:t>s</a:t>
                      </a:r>
                      <a:endParaRPr lang="cs-CZ">
                        <a:solidFill>
                          <a:srgbClr val="004D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>
                          <a:solidFill>
                            <a:srgbClr val="004D00"/>
                          </a:solidFill>
                          <a:effectLst/>
                        </a:rPr>
                        <a:t>C</a:t>
                      </a:r>
                      <a:r>
                        <a:rPr lang="cs-CZ" baseline="30000">
                          <a:solidFill>
                            <a:srgbClr val="004D00"/>
                          </a:solidFill>
                          <a:effectLst/>
                        </a:rPr>
                        <a:t>a</a:t>
                      </a:r>
                      <a:endParaRPr lang="cs-CZ">
                        <a:solidFill>
                          <a:srgbClr val="004D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>
                          <a:solidFill>
                            <a:srgbClr val="004D00"/>
                          </a:solidFill>
                          <a:effectLst/>
                        </a:rPr>
                        <a:t>C</a:t>
                      </a:r>
                      <a:r>
                        <a:rPr lang="cs-CZ" baseline="30000">
                          <a:solidFill>
                            <a:srgbClr val="004D00"/>
                          </a:solidFill>
                          <a:effectLst/>
                        </a:rPr>
                        <a:t>v</a:t>
                      </a:r>
                      <a:endParaRPr lang="cs-CZ">
                        <a:solidFill>
                          <a:srgbClr val="004D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dirty="0" err="1">
                          <a:solidFill>
                            <a:srgbClr val="004D00"/>
                          </a:solidFill>
                          <a:effectLst/>
                        </a:rPr>
                        <a:t>C</a:t>
                      </a:r>
                      <a:r>
                        <a:rPr lang="cs-CZ" baseline="30000" dirty="0" err="1">
                          <a:solidFill>
                            <a:srgbClr val="004D00"/>
                          </a:solidFill>
                          <a:effectLst/>
                        </a:rPr>
                        <a:t>c</a:t>
                      </a:r>
                      <a:endParaRPr lang="cs-CZ" dirty="0">
                        <a:solidFill>
                          <a:srgbClr val="004D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413935"/>
                  </a:ext>
                </a:extLst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23938" y="3382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402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tvarosloví – slovní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základě této klasifikace lze vytvořit následující model:</a:t>
            </a:r>
          </a:p>
          <a:p>
            <a:r>
              <a:rPr lang="cs-CZ" dirty="0" smtClean="0"/>
              <a:t>SD základní (S, A, V, </a:t>
            </a:r>
            <a:r>
              <a:rPr lang="cs-CZ" dirty="0" err="1" smtClean="0"/>
              <a:t>Adv</a:t>
            </a:r>
            <a:r>
              <a:rPr lang="cs-CZ" dirty="0" smtClean="0"/>
              <a:t>.) / SD nezákladní, tj. </a:t>
            </a:r>
          </a:p>
          <a:p>
            <a:r>
              <a:rPr lang="cs-CZ" dirty="0" smtClean="0"/>
              <a:t>    </a:t>
            </a:r>
          </a:p>
          <a:p>
            <a:r>
              <a:rPr lang="cs-CZ" dirty="0"/>
              <a:t> </a:t>
            </a:r>
            <a:r>
              <a:rPr lang="cs-CZ" dirty="0" smtClean="0"/>
              <a:t>   SD nadstavbové (</a:t>
            </a:r>
            <a:r>
              <a:rPr lang="cs-CZ" dirty="0" err="1" smtClean="0"/>
              <a:t>Zájm</a:t>
            </a:r>
            <a:r>
              <a:rPr lang="cs-CZ" dirty="0" smtClean="0"/>
              <a:t>., Čísl., Cit.): svými funkčními vlastnostmi napodobují soustavu základních SD </a:t>
            </a:r>
          </a:p>
          <a:p>
            <a:r>
              <a:rPr lang="cs-CZ" dirty="0"/>
              <a:t> </a:t>
            </a:r>
            <a:r>
              <a:rPr lang="cs-CZ" dirty="0" smtClean="0"/>
              <a:t>   </a:t>
            </a:r>
          </a:p>
          <a:p>
            <a:r>
              <a:rPr lang="cs-CZ" dirty="0" smtClean="0"/>
              <a:t>   SD nesamostatné (Předl., Spoj., Částice)</a:t>
            </a:r>
          </a:p>
          <a:p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6907876" y="3004634"/>
            <a:ext cx="532015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435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1538</TotalTime>
  <Words>3791</Words>
  <Application>Microsoft Office PowerPoint</Application>
  <PresentationFormat>Širokoúhlá obrazovka</PresentationFormat>
  <Paragraphs>261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Tw Cen MT</vt:lpstr>
      <vt:lpstr>Tw Cen MT Condensed</vt:lpstr>
      <vt:lpstr>Wingdings 3</vt:lpstr>
      <vt:lpstr>Integrál</vt:lpstr>
      <vt:lpstr>Jazykové praktikum (UJPQ) – tvarosloví 2</vt:lpstr>
      <vt:lpstr>Funkční tvarosloví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Funkční tvarosloví – slovní druhy</vt:lpstr>
      <vt:lpstr>literatura</vt:lpstr>
    </vt:vector>
  </TitlesOfParts>
  <Company>PdF UP Olomouc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jazyka Sémiotika a teorie (jazykového) znaku</dc:title>
  <dc:creator>Kříž Michal</dc:creator>
  <cp:lastModifiedBy>Kříž Michal</cp:lastModifiedBy>
  <cp:revision>102</cp:revision>
  <dcterms:created xsi:type="dcterms:W3CDTF">2016-10-06T07:56:26Z</dcterms:created>
  <dcterms:modified xsi:type="dcterms:W3CDTF">2018-11-13T11:54:38Z</dcterms:modified>
</cp:coreProperties>
</file>