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</p:sldMasterIdLst>
  <p:sldIdLst>
    <p:sldId id="256" r:id="rId2"/>
    <p:sldId id="276" r:id="rId3"/>
    <p:sldId id="277" r:id="rId4"/>
    <p:sldId id="264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0" r:id="rId18"/>
    <p:sldId id="291" r:id="rId19"/>
    <p:sldId id="292" r:id="rId20"/>
    <p:sldId id="293" r:id="rId21"/>
    <p:sldId id="294" r:id="rId22"/>
    <p:sldId id="295" r:id="rId23"/>
    <p:sldId id="296" r:id="rId24"/>
    <p:sldId id="297" r:id="rId25"/>
    <p:sldId id="298" r:id="rId26"/>
    <p:sldId id="299" r:id="rId27"/>
    <p:sldId id="300" r:id="rId28"/>
    <p:sldId id="301" r:id="rId2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C492F55-D1B5-4501-9387-05A0A62FE2DB}" type="datetimeFigureOut">
              <a:rPr lang="cs-CZ" smtClean="0"/>
              <a:t>13.11.2018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98C8-E6E4-4712-A3D6-F03B114BC1D7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2801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2F55-D1B5-4501-9387-05A0A62FE2DB}" type="datetimeFigureOut">
              <a:rPr lang="cs-CZ" smtClean="0"/>
              <a:t>13.11.2018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98C8-E6E4-4712-A3D6-F03B114BC1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2064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2F55-D1B5-4501-9387-05A0A62FE2DB}" type="datetimeFigureOut">
              <a:rPr lang="cs-CZ" smtClean="0"/>
              <a:t>13.11.2018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98C8-E6E4-4712-A3D6-F03B114BC1D7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0312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2F55-D1B5-4501-9387-05A0A62FE2DB}" type="datetimeFigureOut">
              <a:rPr lang="cs-CZ" smtClean="0"/>
              <a:t>13.11.2018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98C8-E6E4-4712-A3D6-F03B114BC1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9388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2F55-D1B5-4501-9387-05A0A62FE2DB}" type="datetimeFigureOut">
              <a:rPr lang="cs-CZ" smtClean="0"/>
              <a:t>13.11.2018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98C8-E6E4-4712-A3D6-F03B114BC1D7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8517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2F55-D1B5-4501-9387-05A0A62FE2DB}" type="datetimeFigureOut">
              <a:rPr lang="cs-CZ" smtClean="0"/>
              <a:t>13.11.2018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98C8-E6E4-4712-A3D6-F03B114BC1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6963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2F55-D1B5-4501-9387-05A0A62FE2DB}" type="datetimeFigureOut">
              <a:rPr lang="cs-CZ" smtClean="0"/>
              <a:t>13.11.2018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98C8-E6E4-4712-A3D6-F03B114BC1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097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2F55-D1B5-4501-9387-05A0A62FE2DB}" type="datetimeFigureOut">
              <a:rPr lang="cs-CZ" smtClean="0"/>
              <a:t>13.11.2018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98C8-E6E4-4712-A3D6-F03B114BC1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1265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2F55-D1B5-4501-9387-05A0A62FE2DB}" type="datetimeFigureOut">
              <a:rPr lang="cs-CZ" smtClean="0"/>
              <a:t>13.11.2018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98C8-E6E4-4712-A3D6-F03B114BC1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788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2F55-D1B5-4501-9387-05A0A62FE2DB}" type="datetimeFigureOut">
              <a:rPr lang="cs-CZ" smtClean="0"/>
              <a:t>13.11.2018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98C8-E6E4-4712-A3D6-F03B114BC1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5126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2F55-D1B5-4501-9387-05A0A62FE2DB}" type="datetimeFigureOut">
              <a:rPr lang="cs-CZ" smtClean="0"/>
              <a:t>13.11.2018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98C8-E6E4-4712-A3D6-F03B114BC1D7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3674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DC492F55-D1B5-4501-9387-05A0A62FE2DB}" type="datetimeFigureOut">
              <a:rPr lang="cs-CZ" smtClean="0"/>
              <a:t>13.11.2018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77D198C8-E6E4-4712-A3D6-F03B114BC1D7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9661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zechency.org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57200" y="4597400"/>
            <a:ext cx="7772400" cy="1825777"/>
          </a:xfrm>
        </p:spPr>
        <p:txBody>
          <a:bodyPr>
            <a:normAutofit/>
          </a:bodyPr>
          <a:lstStyle/>
          <a:p>
            <a:r>
              <a:rPr lang="cs-CZ" sz="4400" dirty="0" smtClean="0"/>
              <a:t>Jazykové praktikum (UJPQ) – tvarosloví 1</a:t>
            </a:r>
            <a:endParaRPr lang="cs-CZ" sz="4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Po 8.00 – </a:t>
            </a:r>
            <a:r>
              <a:rPr lang="cs-CZ" dirty="0"/>
              <a:t>8</a:t>
            </a:r>
            <a:r>
              <a:rPr lang="cs-CZ" dirty="0" smtClean="0"/>
              <a:t>.45 (</a:t>
            </a:r>
            <a:r>
              <a:rPr lang="cs-CZ" dirty="0" err="1" smtClean="0"/>
              <a:t>př</a:t>
            </a:r>
            <a:r>
              <a:rPr lang="cs-CZ" dirty="0" smtClean="0"/>
              <a:t>)</a:t>
            </a:r>
          </a:p>
          <a:p>
            <a:r>
              <a:rPr lang="cs-CZ" dirty="0" smtClean="0"/>
              <a:t>Po 8.45 – 10.15 (se)</a:t>
            </a:r>
          </a:p>
          <a:p>
            <a:r>
              <a:rPr lang="cs-CZ" dirty="0" smtClean="0"/>
              <a:t>St 13.15 – 14.45 (se)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694919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Morfematika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smtClean="0"/>
              <a:t>Alomorfy</a:t>
            </a:r>
            <a:r>
              <a:rPr lang="cs-CZ" dirty="0" smtClean="0"/>
              <a:t>: má-li jeden morfém více realizací, označují se tyto morfy jako alomorfy.</a:t>
            </a:r>
          </a:p>
          <a:p>
            <a:r>
              <a:rPr lang="cs-CZ" i="1" dirty="0" smtClean="0">
                <a:solidFill>
                  <a:srgbClr val="FF0000"/>
                </a:solidFill>
              </a:rPr>
              <a:t>-PS- </a:t>
            </a:r>
            <a:r>
              <a:rPr lang="cs-CZ" dirty="0" smtClean="0"/>
              <a:t>s významem ´zaznamenávat písmem´ {</a:t>
            </a:r>
            <a:r>
              <a:rPr lang="cs-CZ" i="1" dirty="0" smtClean="0"/>
              <a:t>-</a:t>
            </a:r>
            <a:r>
              <a:rPr lang="cs-CZ" i="1" dirty="0" err="1" smtClean="0"/>
              <a:t>ps</a:t>
            </a:r>
            <a:r>
              <a:rPr lang="cs-CZ" i="1" dirty="0" smtClean="0"/>
              <a:t>-; -</a:t>
            </a:r>
            <a:r>
              <a:rPr lang="cs-CZ" i="1" dirty="0" err="1" smtClean="0"/>
              <a:t>píš</a:t>
            </a:r>
            <a:r>
              <a:rPr lang="cs-CZ" i="1" dirty="0" smtClean="0"/>
              <a:t>-; -piš-; -</a:t>
            </a:r>
            <a:r>
              <a:rPr lang="cs-CZ" i="1" dirty="0" err="1" smtClean="0"/>
              <a:t>pis</a:t>
            </a:r>
            <a:r>
              <a:rPr lang="cs-CZ" i="1" dirty="0" smtClean="0"/>
              <a:t>-; -</a:t>
            </a:r>
            <a:r>
              <a:rPr lang="cs-CZ" i="1" dirty="0" err="1" smtClean="0"/>
              <a:t>pís</a:t>
            </a:r>
            <a:r>
              <a:rPr lang="cs-CZ" i="1" dirty="0" smtClean="0"/>
              <a:t>-</a:t>
            </a:r>
            <a:r>
              <a:rPr lang="cs-CZ" dirty="0" smtClean="0"/>
              <a:t>} jde o alomorfy daného morfému.</a:t>
            </a:r>
          </a:p>
          <a:p>
            <a:r>
              <a:rPr lang="cs-CZ" dirty="0" smtClean="0"/>
              <a:t>Kdo/co rozhoduje jaký alomorf bude „použit“?</a:t>
            </a:r>
          </a:p>
          <a:p>
            <a:r>
              <a:rPr lang="cs-CZ" dirty="0" smtClean="0"/>
              <a:t>(1) hláskové složení okolo stojících morfů (především, jak začínají, nebo končí)</a:t>
            </a:r>
          </a:p>
          <a:p>
            <a:r>
              <a:rPr lang="cs-CZ" dirty="0" smtClean="0"/>
              <a:t>(2) funkce, kterou má daný morfém v rámci slova/slovního tvaru plnit:</a:t>
            </a:r>
          </a:p>
          <a:p>
            <a:r>
              <a:rPr lang="cs-CZ" dirty="0"/>
              <a:t> </a:t>
            </a:r>
            <a:r>
              <a:rPr lang="cs-CZ" dirty="0" smtClean="0"/>
              <a:t>   </a:t>
            </a:r>
            <a:r>
              <a:rPr lang="cs-CZ" i="1" dirty="0" smtClean="0"/>
              <a:t>-</a:t>
            </a:r>
            <a:r>
              <a:rPr lang="cs-CZ" i="1" dirty="0" err="1" smtClean="0"/>
              <a:t>píš</a:t>
            </a:r>
            <a:r>
              <a:rPr lang="cs-CZ" i="1" dirty="0" smtClean="0"/>
              <a:t>- </a:t>
            </a:r>
            <a:r>
              <a:rPr lang="cs-CZ" dirty="0" smtClean="0"/>
              <a:t>ve tvarech </a:t>
            </a:r>
            <a:r>
              <a:rPr lang="cs-CZ" dirty="0" err="1" smtClean="0"/>
              <a:t>ind</a:t>
            </a:r>
            <a:r>
              <a:rPr lang="cs-CZ" dirty="0" smtClean="0"/>
              <a:t>. </a:t>
            </a:r>
            <a:r>
              <a:rPr lang="cs-CZ" dirty="0" err="1"/>
              <a:t>p</a:t>
            </a:r>
            <a:r>
              <a:rPr lang="cs-CZ" dirty="0" err="1" smtClean="0"/>
              <a:t>réz</a:t>
            </a:r>
            <a:r>
              <a:rPr lang="cs-CZ" dirty="0" smtClean="0"/>
              <a:t>. oznam. </a:t>
            </a:r>
            <a:r>
              <a:rPr lang="cs-CZ" dirty="0" err="1"/>
              <a:t>z</a:t>
            </a:r>
            <a:r>
              <a:rPr lang="cs-CZ" dirty="0" err="1" smtClean="0"/>
              <a:t>p</a:t>
            </a:r>
            <a:r>
              <a:rPr lang="cs-CZ" dirty="0" smtClean="0"/>
              <a:t>. + přechodník přít.</a:t>
            </a:r>
          </a:p>
          <a:p>
            <a:r>
              <a:rPr lang="cs-CZ" dirty="0"/>
              <a:t> </a:t>
            </a:r>
            <a:r>
              <a:rPr lang="cs-CZ" dirty="0" smtClean="0"/>
              <a:t>   </a:t>
            </a:r>
            <a:r>
              <a:rPr lang="cs-CZ" i="1" dirty="0" smtClean="0"/>
              <a:t>-piš- </a:t>
            </a:r>
            <a:r>
              <a:rPr lang="cs-CZ" dirty="0" smtClean="0"/>
              <a:t>ve tvarech </a:t>
            </a:r>
            <a:r>
              <a:rPr lang="cs-CZ" dirty="0" err="1" smtClean="0"/>
              <a:t>imper</a:t>
            </a:r>
            <a:r>
              <a:rPr lang="cs-CZ" dirty="0" smtClean="0"/>
              <a:t>.</a:t>
            </a:r>
          </a:p>
          <a:p>
            <a:r>
              <a:rPr lang="cs-CZ" dirty="0"/>
              <a:t> </a:t>
            </a:r>
            <a:r>
              <a:rPr lang="cs-CZ" dirty="0" smtClean="0"/>
              <a:t>   </a:t>
            </a:r>
            <a:r>
              <a:rPr lang="cs-CZ" i="1" dirty="0" smtClean="0"/>
              <a:t>-</a:t>
            </a:r>
            <a:r>
              <a:rPr lang="cs-CZ" i="1" dirty="0" err="1" smtClean="0"/>
              <a:t>ps</a:t>
            </a:r>
            <a:r>
              <a:rPr lang="cs-CZ" i="1" dirty="0" smtClean="0"/>
              <a:t>- </a:t>
            </a:r>
            <a:r>
              <a:rPr lang="cs-CZ" dirty="0" smtClean="0"/>
              <a:t>ve tvarech </a:t>
            </a:r>
            <a:r>
              <a:rPr lang="cs-CZ" dirty="0" err="1" smtClean="0"/>
              <a:t>infint</a:t>
            </a:r>
            <a:r>
              <a:rPr lang="cs-CZ" dirty="0" smtClean="0"/>
              <a:t>., příčestí a přechod. </a:t>
            </a:r>
            <a:r>
              <a:rPr lang="cs-CZ" dirty="0"/>
              <a:t>m</a:t>
            </a:r>
            <a:r>
              <a:rPr lang="cs-CZ" dirty="0" smtClean="0"/>
              <a:t>inul.</a:t>
            </a:r>
            <a:endParaRPr lang="cs-CZ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2579" y="249234"/>
            <a:ext cx="1837857" cy="1748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84628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Morfematika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286000"/>
            <a:ext cx="10585486" cy="4171950"/>
          </a:xfrm>
        </p:spPr>
        <p:txBody>
          <a:bodyPr>
            <a:normAutofit lnSpcReduction="10000"/>
          </a:bodyPr>
          <a:lstStyle/>
          <a:p>
            <a:r>
              <a:rPr lang="cs-CZ" b="1" dirty="0" smtClean="0"/>
              <a:t>Typologie morf(</a:t>
            </a:r>
            <a:r>
              <a:rPr lang="cs-CZ" b="1" dirty="0" err="1" smtClean="0"/>
              <a:t>ém</a:t>
            </a:r>
            <a:r>
              <a:rPr lang="cs-CZ" b="1" dirty="0" smtClean="0"/>
              <a:t>)ů</a:t>
            </a:r>
            <a:r>
              <a:rPr lang="cs-CZ" dirty="0" smtClean="0"/>
              <a:t>: </a:t>
            </a:r>
          </a:p>
          <a:p>
            <a:r>
              <a:rPr lang="cs-CZ" dirty="0" smtClean="0"/>
              <a:t>(1) Mohou se morf(</a:t>
            </a:r>
            <a:r>
              <a:rPr lang="cs-CZ" dirty="0" err="1" smtClean="0"/>
              <a:t>ém</a:t>
            </a:r>
            <a:r>
              <a:rPr lang="cs-CZ" dirty="0" smtClean="0"/>
              <a:t>)y vyskytovat samostatně, tj. mohou samy o sobě tvořit slovo, nebo se musí spojovat s jinými v rámci slov/slovních tvarů?</a:t>
            </a:r>
          </a:p>
          <a:p>
            <a:r>
              <a:rPr lang="cs-CZ" u="sng" dirty="0" smtClean="0"/>
              <a:t>morf(</a:t>
            </a:r>
            <a:r>
              <a:rPr lang="cs-CZ" u="sng" dirty="0" err="1" smtClean="0"/>
              <a:t>ém</a:t>
            </a:r>
            <a:r>
              <a:rPr lang="cs-CZ" u="sng" dirty="0" smtClean="0"/>
              <a:t>)y volné </a:t>
            </a:r>
            <a:r>
              <a:rPr lang="cs-CZ" dirty="0" err="1" smtClean="0"/>
              <a:t>vs</a:t>
            </a:r>
            <a:r>
              <a:rPr lang="cs-CZ" dirty="0" smtClean="0"/>
              <a:t> </a:t>
            </a:r>
            <a:r>
              <a:rPr lang="cs-CZ" u="sng" dirty="0" smtClean="0"/>
              <a:t>morf(</a:t>
            </a:r>
            <a:r>
              <a:rPr lang="cs-CZ" u="sng" dirty="0" err="1" smtClean="0"/>
              <a:t>ém</a:t>
            </a:r>
            <a:r>
              <a:rPr lang="cs-CZ" u="sng" dirty="0" smtClean="0"/>
              <a:t>)y vázané</a:t>
            </a:r>
            <a:r>
              <a:rPr lang="cs-CZ" dirty="0" smtClean="0"/>
              <a:t>: </a:t>
            </a:r>
          </a:p>
          <a:p>
            <a:r>
              <a:rPr lang="cs-CZ" i="1" dirty="0" smtClean="0"/>
              <a:t>do/přede/se</a:t>
            </a:r>
            <a:r>
              <a:rPr lang="cs-CZ" dirty="0" smtClean="0"/>
              <a:t> (padělání </a:t>
            </a:r>
            <a:r>
              <a:rPr lang="cs-CZ" u="sng" dirty="0" smtClean="0"/>
              <a:t>se</a:t>
            </a:r>
            <a:r>
              <a:rPr lang="cs-CZ" dirty="0" smtClean="0"/>
              <a:t> trestá)</a:t>
            </a:r>
          </a:p>
          <a:p>
            <a:r>
              <a:rPr lang="cs-CZ" dirty="0" smtClean="0"/>
              <a:t>(2) na základě pozice ve struktuře slova/slovního </a:t>
            </a:r>
            <a:r>
              <a:rPr lang="cs-CZ" dirty="0"/>
              <a:t>tvaru dělíme </a:t>
            </a:r>
            <a:r>
              <a:rPr lang="cs-CZ" dirty="0" smtClean="0"/>
              <a:t>vázané morf(</a:t>
            </a:r>
            <a:r>
              <a:rPr lang="cs-CZ" dirty="0" err="1" smtClean="0"/>
              <a:t>ém</a:t>
            </a:r>
            <a:r>
              <a:rPr lang="cs-CZ" dirty="0" smtClean="0"/>
              <a:t>)y podle tzv. distribučního kritéria na (a) </a:t>
            </a:r>
            <a:r>
              <a:rPr lang="cs-CZ" b="1" dirty="0" smtClean="0"/>
              <a:t>morf(</a:t>
            </a:r>
            <a:r>
              <a:rPr lang="cs-CZ" b="1" dirty="0" err="1" smtClean="0"/>
              <a:t>ém</a:t>
            </a:r>
            <a:r>
              <a:rPr lang="cs-CZ" b="1" dirty="0" smtClean="0"/>
              <a:t>)y kořenové </a:t>
            </a:r>
            <a:r>
              <a:rPr lang="cs-CZ" dirty="0" smtClean="0"/>
              <a:t>a na (b) </a:t>
            </a:r>
            <a:r>
              <a:rPr lang="cs-CZ" b="1" dirty="0" smtClean="0"/>
              <a:t>morf(</a:t>
            </a:r>
            <a:r>
              <a:rPr lang="cs-CZ" b="1" dirty="0" err="1" smtClean="0"/>
              <a:t>ém</a:t>
            </a:r>
            <a:r>
              <a:rPr lang="cs-CZ" b="1" dirty="0" smtClean="0"/>
              <a:t>)y afixální</a:t>
            </a:r>
            <a:r>
              <a:rPr lang="cs-CZ" dirty="0" smtClean="0"/>
              <a:t>.</a:t>
            </a:r>
            <a:r>
              <a:rPr lang="cs-CZ" b="1" dirty="0" smtClean="0"/>
              <a:t>  </a:t>
            </a:r>
          </a:p>
          <a:p>
            <a:r>
              <a:rPr lang="cs-CZ" b="1" dirty="0" smtClean="0"/>
              <a:t>Kořen</a:t>
            </a:r>
            <a:r>
              <a:rPr lang="cs-CZ" dirty="0" smtClean="0"/>
              <a:t> </a:t>
            </a:r>
            <a:r>
              <a:rPr lang="cs-CZ" dirty="0"/>
              <a:t>je konstitutivní morf(</a:t>
            </a:r>
            <a:r>
              <a:rPr lang="cs-CZ" dirty="0" err="1"/>
              <a:t>ém</a:t>
            </a:r>
            <a:r>
              <a:rPr lang="cs-CZ" dirty="0" smtClean="0"/>
              <a:t>) daného slovního tvaru/slova a nese hlavní složku jeho lexikálního významu.</a:t>
            </a:r>
          </a:p>
          <a:p>
            <a:r>
              <a:rPr lang="cs-CZ" b="1" dirty="0" smtClean="0"/>
              <a:t>Afixální </a:t>
            </a:r>
            <a:r>
              <a:rPr lang="cs-CZ" dirty="0" smtClean="0"/>
              <a:t>morf(</a:t>
            </a:r>
            <a:r>
              <a:rPr lang="cs-CZ" dirty="0" err="1" smtClean="0"/>
              <a:t>ém</a:t>
            </a:r>
            <a:r>
              <a:rPr lang="cs-CZ" dirty="0" smtClean="0"/>
              <a:t>)y dělíme podle toho, jakou pozici ve slovním tvaru/slově zaujímají vůči KM.</a:t>
            </a:r>
            <a:endParaRPr lang="cs-CZ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0948" y="625248"/>
            <a:ext cx="3418157" cy="1277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5501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Morfematika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596899" y="1926770"/>
            <a:ext cx="11159671" cy="4547181"/>
          </a:xfrm>
        </p:spPr>
        <p:txBody>
          <a:bodyPr>
            <a:normAutofit/>
          </a:bodyPr>
          <a:lstStyle/>
          <a:p>
            <a:pPr marL="0" indent="0">
              <a:buClr>
                <a:srgbClr val="92D050"/>
              </a:buClr>
              <a:buSzPct val="100000"/>
              <a:buNone/>
            </a:pPr>
            <a:r>
              <a:rPr lang="cs-CZ" dirty="0" smtClean="0"/>
              <a:t>Ad 2</a:t>
            </a:r>
            <a:r>
              <a:rPr lang="cs-CZ" dirty="0"/>
              <a:t>)</a:t>
            </a:r>
            <a:r>
              <a:rPr lang="cs-CZ" dirty="0" smtClean="0"/>
              <a:t> pozice: </a:t>
            </a:r>
            <a:r>
              <a:rPr lang="cs-CZ" dirty="0"/>
              <a:t>Centrálním typem morf(</a:t>
            </a:r>
            <a:r>
              <a:rPr lang="cs-CZ" dirty="0" err="1"/>
              <a:t>ém</a:t>
            </a:r>
            <a:r>
              <a:rPr lang="cs-CZ" dirty="0"/>
              <a:t>)u je kořenový morf(</a:t>
            </a:r>
            <a:r>
              <a:rPr lang="cs-CZ" dirty="0" err="1"/>
              <a:t>ém</a:t>
            </a:r>
            <a:r>
              <a:rPr lang="cs-CZ" dirty="0"/>
              <a:t>), který nese hlavní lexikální význam celého slova nebo slovního tvaru</a:t>
            </a:r>
            <a:r>
              <a:rPr lang="cs-CZ" dirty="0" smtClean="0"/>
              <a:t>.</a:t>
            </a:r>
          </a:p>
          <a:p>
            <a:pPr marL="0" indent="0" algn="ctr">
              <a:buClr>
                <a:srgbClr val="92D050"/>
              </a:buClr>
              <a:buNone/>
            </a:pPr>
            <a:r>
              <a:rPr lang="cs-CZ" dirty="0"/>
              <a:t> </a:t>
            </a:r>
            <a:r>
              <a:rPr lang="cs-CZ" dirty="0" smtClean="0"/>
              <a:t>   </a:t>
            </a:r>
            <a:r>
              <a:rPr lang="cs-CZ" i="1" dirty="0" smtClean="0"/>
              <a:t>prefixy  -  kořenový morf(</a:t>
            </a:r>
            <a:r>
              <a:rPr lang="cs-CZ" i="1" dirty="0" err="1" smtClean="0"/>
              <a:t>ém</a:t>
            </a:r>
            <a:r>
              <a:rPr lang="cs-CZ" i="1" dirty="0" smtClean="0"/>
              <a:t>)  -  sufix – (postfix)</a:t>
            </a:r>
          </a:p>
          <a:p>
            <a:pPr marL="128016" lvl="1" indent="0">
              <a:buClr>
                <a:srgbClr val="92D050"/>
              </a:buClr>
              <a:buSzPct val="100000"/>
              <a:buNone/>
            </a:pPr>
            <a:r>
              <a:rPr lang="cs-CZ" i="1" dirty="0" smtClean="0"/>
              <a:t>                                     </a:t>
            </a:r>
            <a:endParaRPr lang="cs-CZ" i="1" dirty="0"/>
          </a:p>
          <a:p>
            <a:pPr marL="128016" lvl="1" indent="0">
              <a:buClr>
                <a:srgbClr val="92D050"/>
              </a:buClr>
              <a:buSzPct val="100000"/>
              <a:buNone/>
            </a:pPr>
            <a:endParaRPr lang="cs-CZ" i="1" dirty="0"/>
          </a:p>
          <a:p>
            <a:pPr marL="128016" lvl="1" indent="0">
              <a:buClr>
                <a:srgbClr val="92D050"/>
              </a:buClr>
              <a:buSzPct val="100000"/>
              <a:buNone/>
            </a:pPr>
            <a:r>
              <a:rPr lang="cs-CZ" sz="2200" i="1" dirty="0"/>
              <a:t>3</a:t>
            </a:r>
            <a:r>
              <a:rPr lang="cs-CZ" sz="2200" dirty="0" smtClean="0"/>
              <a:t>. typ významu vyjádřeného ve slově/slovním tvaru morf(</a:t>
            </a:r>
            <a:r>
              <a:rPr lang="cs-CZ" sz="2200" dirty="0" err="1" smtClean="0"/>
              <a:t>ém</a:t>
            </a:r>
            <a:r>
              <a:rPr lang="cs-CZ" sz="2200" dirty="0" smtClean="0"/>
              <a:t>)</a:t>
            </a:r>
            <a:r>
              <a:rPr lang="cs-CZ" sz="2200" dirty="0" err="1" smtClean="0"/>
              <a:t>em</a:t>
            </a:r>
            <a:r>
              <a:rPr lang="cs-CZ" sz="2200" dirty="0" smtClean="0"/>
              <a:t>:</a:t>
            </a:r>
          </a:p>
          <a:p>
            <a:pPr lvl="1">
              <a:buClr>
                <a:srgbClr val="92D050"/>
              </a:buClr>
              <a:buSzPct val="100000"/>
              <a:buFont typeface="Wingdings" panose="05000000000000000000" pitchFamily="2" charset="2"/>
              <a:buChar char="ü"/>
            </a:pPr>
            <a:endParaRPr lang="cs-CZ" dirty="0"/>
          </a:p>
          <a:p>
            <a:pPr marL="365760" lvl="1" indent="0" algn="ctr">
              <a:buClr>
                <a:srgbClr val="92D050"/>
              </a:buClr>
              <a:buSzPct val="100000"/>
              <a:buNone/>
            </a:pPr>
            <a:r>
              <a:rPr lang="cs-CZ" i="1" dirty="0" smtClean="0"/>
              <a:t>Prefixy  -  kořenový morf(</a:t>
            </a:r>
            <a:r>
              <a:rPr lang="cs-CZ" i="1" dirty="0" err="1" smtClean="0"/>
              <a:t>ém</a:t>
            </a:r>
            <a:r>
              <a:rPr lang="cs-CZ" i="1" dirty="0" smtClean="0"/>
              <a:t>)  - sufix</a:t>
            </a:r>
          </a:p>
          <a:p>
            <a:pPr marL="365760" lvl="1" indent="0">
              <a:buClr>
                <a:srgbClr val="92D050"/>
              </a:buClr>
              <a:buSzPct val="100000"/>
              <a:buNone/>
            </a:pPr>
            <a:r>
              <a:rPr lang="cs-CZ" sz="1400" dirty="0" smtClean="0"/>
              <a:t>                                                  slovotvorné </a:t>
            </a:r>
            <a:r>
              <a:rPr lang="cs-CZ" sz="1400" dirty="0"/>
              <a:t>(</a:t>
            </a:r>
            <a:r>
              <a:rPr lang="cs-CZ" sz="1400" dirty="0" err="1"/>
              <a:t>dourčují</a:t>
            </a:r>
            <a:r>
              <a:rPr lang="cs-CZ" sz="1400" dirty="0"/>
              <a:t> lex. význam</a:t>
            </a:r>
            <a:r>
              <a:rPr lang="cs-CZ" sz="1400" dirty="0" smtClean="0"/>
              <a:t>)                      slovotvorné                                  </a:t>
            </a:r>
            <a:endParaRPr lang="cs-CZ" sz="1400" dirty="0"/>
          </a:p>
          <a:p>
            <a:pPr marL="365760" lvl="1" indent="0">
              <a:buClr>
                <a:srgbClr val="92D050"/>
              </a:buClr>
              <a:buSzPct val="100000"/>
              <a:buNone/>
            </a:pPr>
            <a:r>
              <a:rPr lang="cs-CZ" sz="1400" dirty="0" smtClean="0"/>
              <a:t>                                                  tvarotvorné </a:t>
            </a:r>
            <a:r>
              <a:rPr lang="cs-CZ" sz="1400" dirty="0"/>
              <a:t>(</a:t>
            </a:r>
            <a:r>
              <a:rPr lang="cs-CZ" sz="1400" dirty="0" err="1"/>
              <a:t>gramat</a:t>
            </a:r>
            <a:r>
              <a:rPr lang="cs-CZ" sz="1400" dirty="0"/>
              <a:t>. význam)                         </a:t>
            </a:r>
            <a:r>
              <a:rPr lang="cs-CZ" sz="1400" dirty="0" smtClean="0"/>
              <a:t>   kmenotvorné</a:t>
            </a:r>
            <a:endParaRPr lang="cs-CZ" sz="1400" dirty="0"/>
          </a:p>
          <a:p>
            <a:pPr marL="365760" lvl="1" indent="0">
              <a:buClr>
                <a:srgbClr val="92D050"/>
              </a:buClr>
              <a:buSzPct val="100000"/>
              <a:buNone/>
            </a:pPr>
            <a:r>
              <a:rPr lang="cs-CZ" sz="1400" dirty="0"/>
              <a:t>                                                                 </a:t>
            </a:r>
            <a:r>
              <a:rPr lang="cs-CZ" sz="1400" dirty="0" smtClean="0"/>
              <a:t>                                                        tvarotvorné </a:t>
            </a:r>
            <a:r>
              <a:rPr lang="cs-CZ" sz="1400" dirty="0"/>
              <a:t>– nefinální (příčestí, přechod</a:t>
            </a:r>
            <a:r>
              <a:rPr lang="cs-CZ" sz="1400" dirty="0" smtClean="0"/>
              <a:t>.)</a:t>
            </a:r>
            <a:endParaRPr lang="cs-CZ" sz="1400" dirty="0"/>
          </a:p>
          <a:p>
            <a:pPr marL="365760" lvl="1" indent="0" algn="ctr">
              <a:buClr>
                <a:srgbClr val="92D050"/>
              </a:buClr>
              <a:buSzPct val="100000"/>
              <a:buNone/>
            </a:pPr>
            <a:r>
              <a:rPr lang="cs-CZ" sz="1400" dirty="0"/>
              <a:t>                                                                                  </a:t>
            </a:r>
            <a:r>
              <a:rPr lang="cs-CZ" sz="1400" dirty="0" smtClean="0"/>
              <a:t>                                                  - </a:t>
            </a:r>
            <a:r>
              <a:rPr lang="cs-CZ" sz="1400" dirty="0"/>
              <a:t>finální (osob., rodová, infinit., pádová koncovka)</a:t>
            </a:r>
          </a:p>
        </p:txBody>
      </p:sp>
    </p:spTree>
    <p:extLst>
      <p:ext uri="{BB962C8B-B14F-4D97-AF65-F5344CB8AC3E}">
        <p14:creationId xmlns:p14="http://schemas.microsoft.com/office/powerpoint/2010/main" val="1680465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Morfematika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Postfix</a:t>
            </a:r>
            <a:r>
              <a:rPr lang="cs-CZ" dirty="0" smtClean="0"/>
              <a:t>: u určitých typů slov jsou připojeny na tzv. absolutní konec, tj. ještě za poslední příponu. </a:t>
            </a:r>
            <a:r>
              <a:rPr lang="cs-CZ" dirty="0"/>
              <a:t>P</a:t>
            </a:r>
            <a:r>
              <a:rPr lang="cs-CZ" dirty="0" smtClean="0"/>
              <a:t>ři skloňování/časování daného slova se nemění:</a:t>
            </a:r>
          </a:p>
          <a:p>
            <a:r>
              <a:rPr lang="cs-CZ" dirty="0" smtClean="0"/>
              <a:t>T-o-</a:t>
            </a:r>
            <a:r>
              <a:rPr lang="cs-CZ" u="sng" dirty="0" smtClean="0">
                <a:solidFill>
                  <a:srgbClr val="FF0000"/>
                </a:solidFill>
              </a:rPr>
              <a:t>hle</a:t>
            </a:r>
            <a:r>
              <a:rPr lang="cs-CZ" dirty="0" smtClean="0"/>
              <a:t> – t-oho-</a:t>
            </a:r>
            <a:r>
              <a:rPr lang="cs-CZ" u="sng" dirty="0" smtClean="0">
                <a:solidFill>
                  <a:srgbClr val="FF0000"/>
                </a:solidFill>
              </a:rPr>
              <a:t>hle</a:t>
            </a:r>
            <a:r>
              <a:rPr lang="cs-CZ" dirty="0" smtClean="0"/>
              <a:t> – t-</a:t>
            </a:r>
            <a:r>
              <a:rPr lang="cs-CZ" dirty="0" err="1" smtClean="0"/>
              <a:t>omu</a:t>
            </a:r>
            <a:r>
              <a:rPr lang="cs-CZ" dirty="0" smtClean="0"/>
              <a:t>-</a:t>
            </a:r>
            <a:r>
              <a:rPr lang="cs-CZ" u="sng" dirty="0" smtClean="0">
                <a:solidFill>
                  <a:srgbClr val="FF0000"/>
                </a:solidFill>
              </a:rPr>
              <a:t>hle</a:t>
            </a:r>
            <a:r>
              <a:rPr lang="cs-CZ" dirty="0" smtClean="0"/>
              <a:t> / c-o-</a:t>
            </a:r>
            <a:r>
              <a:rPr lang="cs-CZ" u="sng" dirty="0" err="1" smtClean="0">
                <a:solidFill>
                  <a:srgbClr val="FF0000"/>
                </a:solidFill>
              </a:rPr>
              <a:t>koli</a:t>
            </a:r>
            <a:r>
              <a:rPr lang="cs-CZ" u="sng" dirty="0" smtClean="0">
                <a:solidFill>
                  <a:srgbClr val="FF0000"/>
                </a:solidFill>
              </a:rPr>
              <a:t>(v) </a:t>
            </a:r>
            <a:r>
              <a:rPr lang="cs-CZ" dirty="0" smtClean="0"/>
              <a:t>– č-</a:t>
            </a:r>
            <a:r>
              <a:rPr lang="cs-CZ" dirty="0" err="1" smtClean="0"/>
              <a:t>eho</a:t>
            </a:r>
            <a:r>
              <a:rPr lang="cs-CZ" dirty="0" smtClean="0"/>
              <a:t>-</a:t>
            </a:r>
            <a:r>
              <a:rPr lang="cs-CZ" u="sng" dirty="0" err="1" smtClean="0">
                <a:solidFill>
                  <a:srgbClr val="FF0000"/>
                </a:solidFill>
              </a:rPr>
              <a:t>koli</a:t>
            </a:r>
            <a:r>
              <a:rPr lang="cs-CZ" u="sng" dirty="0" smtClean="0">
                <a:solidFill>
                  <a:srgbClr val="FF0000"/>
                </a:solidFill>
              </a:rPr>
              <a:t>(v) </a:t>
            </a:r>
            <a:r>
              <a:rPr lang="cs-CZ" dirty="0" smtClean="0"/>
              <a:t>– č-emu-</a:t>
            </a:r>
            <a:r>
              <a:rPr lang="cs-CZ" u="sng" dirty="0" err="1" smtClean="0">
                <a:solidFill>
                  <a:srgbClr val="FF0000"/>
                </a:solidFill>
              </a:rPr>
              <a:t>koli</a:t>
            </a:r>
            <a:r>
              <a:rPr lang="cs-CZ" u="sng" dirty="0" smtClean="0">
                <a:solidFill>
                  <a:srgbClr val="FF0000"/>
                </a:solidFill>
              </a:rPr>
              <a:t>(v)</a:t>
            </a:r>
          </a:p>
          <a:p>
            <a:r>
              <a:rPr lang="cs-CZ" dirty="0" smtClean="0"/>
              <a:t>Dále morfy: </a:t>
            </a:r>
            <a:r>
              <a:rPr lang="cs-CZ" i="1" dirty="0" smtClean="0"/>
              <a:t>-si </a:t>
            </a:r>
            <a:r>
              <a:rPr lang="cs-CZ" dirty="0" smtClean="0"/>
              <a:t>(jak-ý-si); </a:t>
            </a:r>
            <a:r>
              <a:rPr lang="cs-CZ" i="1" dirty="0" smtClean="0"/>
              <a:t>-ž</a:t>
            </a:r>
            <a:r>
              <a:rPr lang="cs-CZ" dirty="0" smtClean="0"/>
              <a:t> (j-</a:t>
            </a:r>
            <a:r>
              <a:rPr lang="cs-CZ" dirty="0" err="1" smtClean="0"/>
              <a:t>eho</a:t>
            </a:r>
            <a:r>
              <a:rPr lang="cs-CZ" dirty="0" smtClean="0"/>
              <a:t>-ž, po-jď-0-me-ž); </a:t>
            </a:r>
            <a:r>
              <a:rPr lang="cs-CZ" i="1" dirty="0" smtClean="0"/>
              <a:t>-ť</a:t>
            </a:r>
            <a:r>
              <a:rPr lang="cs-CZ" dirty="0" smtClean="0"/>
              <a:t> (vy-slyš-í-m-ť) + zvl. případ (u-děl-a-l-0-</a:t>
            </a:r>
            <a:r>
              <a:rPr lang="cs-CZ" u="sng" dirty="0" smtClean="0">
                <a:solidFill>
                  <a:srgbClr val="FF0000"/>
                </a:solidFill>
              </a:rPr>
              <a:t>s</a:t>
            </a:r>
            <a:r>
              <a:rPr lang="cs-CZ" dirty="0" smtClean="0"/>
              <a:t>: srov. s u-děl-a-l-0 </a:t>
            </a:r>
            <a:r>
              <a:rPr lang="cs-CZ" dirty="0" err="1" smtClean="0"/>
              <a:t>j</a:t>
            </a:r>
            <a:r>
              <a:rPr lang="cs-CZ" u="sng" dirty="0" err="1" smtClean="0">
                <a:solidFill>
                  <a:srgbClr val="FF0000"/>
                </a:solidFill>
              </a:rPr>
              <a:t>s</a:t>
            </a:r>
            <a:r>
              <a:rPr lang="cs-CZ" dirty="0" smtClean="0"/>
              <a:t>-i)</a:t>
            </a:r>
          </a:p>
          <a:p>
            <a:endParaRPr lang="cs-CZ" b="1" dirty="0" smtClean="0"/>
          </a:p>
          <a:p>
            <a:r>
              <a:rPr lang="cs-CZ" b="1" dirty="0" err="1" smtClean="0"/>
              <a:t>Interfix</a:t>
            </a:r>
            <a:r>
              <a:rPr lang="cs-CZ" dirty="0" smtClean="0"/>
              <a:t>: trochu mimo klasifikaci, tzv. spojovací </a:t>
            </a:r>
            <a:r>
              <a:rPr lang="cs-CZ" dirty="0"/>
              <a:t>morf(</a:t>
            </a:r>
            <a:r>
              <a:rPr lang="cs-CZ" dirty="0" err="1"/>
              <a:t>ém</a:t>
            </a:r>
            <a:r>
              <a:rPr lang="cs-CZ" dirty="0" smtClean="0"/>
              <a:t>), jeho funkce je čistě konstrukční, jeho úkolem je spojovat kořenové morf(</a:t>
            </a:r>
            <a:r>
              <a:rPr lang="cs-CZ" dirty="0" err="1" smtClean="0"/>
              <a:t>ém</a:t>
            </a:r>
            <a:r>
              <a:rPr lang="cs-CZ" dirty="0" smtClean="0"/>
              <a:t>)y:</a:t>
            </a:r>
          </a:p>
          <a:p>
            <a:r>
              <a:rPr lang="cs-CZ" i="1" dirty="0" smtClean="0">
                <a:solidFill>
                  <a:srgbClr val="FF0000"/>
                </a:solidFill>
              </a:rPr>
              <a:t>-o</a:t>
            </a:r>
            <a:r>
              <a:rPr lang="cs-CZ" i="1" dirty="0" smtClean="0"/>
              <a:t>: (půd-</a:t>
            </a:r>
            <a:r>
              <a:rPr lang="cs-CZ" i="1" dirty="0" smtClean="0">
                <a:solidFill>
                  <a:srgbClr val="FF0000"/>
                </a:solidFill>
              </a:rPr>
              <a:t>o</a:t>
            </a:r>
            <a:r>
              <a:rPr lang="cs-CZ" i="1" dirty="0" smtClean="0"/>
              <a:t>-rys; much-</a:t>
            </a:r>
            <a:r>
              <a:rPr lang="cs-CZ" i="1" dirty="0" smtClean="0">
                <a:solidFill>
                  <a:srgbClr val="FF0000"/>
                </a:solidFill>
              </a:rPr>
              <a:t>o</a:t>
            </a:r>
            <a:r>
              <a:rPr lang="cs-CZ" i="1" dirty="0" smtClean="0"/>
              <a:t>-lap-</a:t>
            </a:r>
            <a:r>
              <a:rPr lang="cs-CZ" dirty="0" smtClean="0"/>
              <a:t>k-a; </a:t>
            </a:r>
            <a:r>
              <a:rPr lang="cs-CZ" i="1" dirty="0" smtClean="0"/>
              <a:t>hor-</a:t>
            </a:r>
            <a:r>
              <a:rPr lang="cs-CZ" i="1" dirty="0" smtClean="0">
                <a:solidFill>
                  <a:srgbClr val="FF0000"/>
                </a:solidFill>
              </a:rPr>
              <a:t>o</a:t>
            </a:r>
            <a:r>
              <a:rPr lang="cs-CZ" i="1" dirty="0" smtClean="0"/>
              <a:t>-lez-ec-0; mrak-o-drap-0); -e/ě (děj-</a:t>
            </a:r>
            <a:r>
              <a:rPr lang="cs-CZ" i="1" dirty="0" smtClean="0">
                <a:solidFill>
                  <a:srgbClr val="FF0000"/>
                </a:solidFill>
              </a:rPr>
              <a:t>e</a:t>
            </a:r>
            <a:r>
              <a:rPr lang="cs-CZ" i="1" dirty="0" smtClean="0"/>
              <a:t>-pis-0; kon-</a:t>
            </a:r>
            <a:r>
              <a:rPr lang="cs-CZ" i="1" dirty="0" smtClean="0">
                <a:solidFill>
                  <a:srgbClr val="FF0000"/>
                </a:solidFill>
              </a:rPr>
              <a:t>ě</a:t>
            </a:r>
            <a:r>
              <a:rPr lang="cs-CZ" i="1" dirty="0" smtClean="0"/>
              <a:t>-s-přež-n-á-0</a:t>
            </a:r>
            <a:r>
              <a:rPr lang="cs-CZ" dirty="0" smtClean="0"/>
              <a:t>); </a:t>
            </a:r>
            <a:r>
              <a:rPr lang="cs-CZ" i="1" dirty="0" smtClean="0">
                <a:solidFill>
                  <a:srgbClr val="FF0000"/>
                </a:solidFill>
              </a:rPr>
              <a:t>-i</a:t>
            </a:r>
            <a:r>
              <a:rPr lang="cs-CZ" dirty="0" smtClean="0"/>
              <a:t> (</a:t>
            </a:r>
            <a:r>
              <a:rPr lang="cs-CZ" i="1" dirty="0" smtClean="0"/>
              <a:t>kon-</a:t>
            </a:r>
            <a:r>
              <a:rPr lang="cs-CZ" i="1" dirty="0" smtClean="0">
                <a:solidFill>
                  <a:srgbClr val="FF0000"/>
                </a:solidFill>
              </a:rPr>
              <a:t>i</a:t>
            </a:r>
            <a:r>
              <a:rPr lang="cs-CZ" i="1" dirty="0" smtClean="0"/>
              <a:t>-pas-0</a:t>
            </a:r>
            <a:r>
              <a:rPr lang="cs-CZ" dirty="0" smtClean="0"/>
              <a:t>); </a:t>
            </a:r>
            <a:r>
              <a:rPr lang="cs-CZ" i="1" dirty="0" smtClean="0">
                <a:solidFill>
                  <a:srgbClr val="FF0000"/>
                </a:solidFill>
              </a:rPr>
              <a:t>-0</a:t>
            </a:r>
            <a:r>
              <a:rPr lang="cs-CZ" dirty="0" smtClean="0"/>
              <a:t> (</a:t>
            </a:r>
            <a:r>
              <a:rPr lang="cs-CZ" i="1" dirty="0" smtClean="0"/>
              <a:t>vel-</a:t>
            </a:r>
            <a:r>
              <a:rPr lang="cs-CZ" i="1" dirty="0" smtClean="0">
                <a:solidFill>
                  <a:srgbClr val="FF0000"/>
                </a:solidFill>
              </a:rPr>
              <a:t>0</a:t>
            </a:r>
            <a:r>
              <a:rPr lang="cs-CZ" i="1" dirty="0" smtClean="0"/>
              <a:t>-mistr-0</a:t>
            </a:r>
            <a:r>
              <a:rPr lang="cs-CZ" dirty="0" smtClean="0"/>
              <a:t>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33754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Nula v morfologii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097280" y="1845734"/>
            <a:ext cx="10058400" cy="4237566"/>
          </a:xfrm>
        </p:spPr>
        <p:txBody>
          <a:bodyPr>
            <a:normAutofit fontScale="92500" lnSpcReduction="10000"/>
          </a:bodyPr>
          <a:lstStyle/>
          <a:p>
            <a:pPr marL="0" indent="0">
              <a:buClr>
                <a:srgbClr val="92D050"/>
              </a:buClr>
              <a:buSzPct val="100000"/>
              <a:buNone/>
            </a:pPr>
            <a:r>
              <a:rPr lang="cs-CZ" dirty="0"/>
              <a:t>Kmenotvorné a tvarotvorné přípony (kromě přípony příčestí činného a trpného a infinitivní koncovky) mohou být realizovány tzv. nulovým morfem (morfologickou nulou; značka </a:t>
            </a:r>
            <a:r>
              <a:rPr lang="cs-CZ" i="1" dirty="0"/>
              <a:t>-0-</a:t>
            </a:r>
            <a:r>
              <a:rPr lang="cs-CZ" dirty="0" smtClean="0"/>
              <a:t>).</a:t>
            </a:r>
          </a:p>
          <a:p>
            <a:pPr>
              <a:buClr>
                <a:srgbClr val="92D050"/>
              </a:buClr>
              <a:buSzPct val="100000"/>
              <a:buFont typeface="Wingdings" panose="05000000000000000000" pitchFamily="2" charset="2"/>
              <a:buChar char="§"/>
            </a:pPr>
            <a:endParaRPr lang="cs-CZ" i="1" dirty="0"/>
          </a:p>
          <a:p>
            <a:pPr marL="0" indent="0">
              <a:buClr>
                <a:srgbClr val="92D050"/>
              </a:buClr>
              <a:buSzPct val="100000"/>
              <a:buNone/>
            </a:pPr>
            <a:r>
              <a:rPr lang="cs-CZ" sz="1400" i="1" dirty="0"/>
              <a:t>kořenový morfém</a:t>
            </a:r>
            <a:r>
              <a:rPr lang="cs-CZ" sz="1400" dirty="0"/>
              <a:t> (KM) – </a:t>
            </a:r>
            <a:r>
              <a:rPr lang="cs-CZ" sz="1400" i="1" dirty="0"/>
              <a:t>kmenotvorná přípona</a:t>
            </a:r>
            <a:r>
              <a:rPr lang="cs-CZ" sz="1400" dirty="0"/>
              <a:t> (KP) – </a:t>
            </a:r>
            <a:r>
              <a:rPr lang="cs-CZ" sz="1400" i="1" dirty="0"/>
              <a:t>osobní koncovka</a:t>
            </a:r>
            <a:r>
              <a:rPr lang="cs-CZ" sz="1400" dirty="0"/>
              <a:t> (OK)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sz="1400" dirty="0"/>
              <a:t>                                        </a:t>
            </a:r>
            <a:r>
              <a:rPr lang="cs-CZ" dirty="0" smtClean="0"/>
              <a:t>☐</a:t>
            </a:r>
            <a:r>
              <a:rPr lang="cs-CZ" baseline="30000" dirty="0"/>
              <a:t>KM</a:t>
            </a:r>
            <a:r>
              <a:rPr lang="cs-CZ" dirty="0"/>
              <a:t> – ☐</a:t>
            </a:r>
            <a:r>
              <a:rPr lang="cs-CZ" baseline="30000" dirty="0"/>
              <a:t>KP</a:t>
            </a:r>
            <a:r>
              <a:rPr lang="cs-CZ" dirty="0"/>
              <a:t> – ☐</a:t>
            </a:r>
            <a:r>
              <a:rPr lang="cs-CZ" baseline="30000" dirty="0"/>
              <a:t>OK</a:t>
            </a:r>
            <a:endParaRPr lang="cs-CZ" dirty="0"/>
          </a:p>
          <a:p>
            <a:pPr>
              <a:buClr>
                <a:srgbClr val="92D050"/>
              </a:buClr>
              <a:buSzPct val="100000"/>
              <a:buFont typeface="Wingdings" panose="05000000000000000000" pitchFamily="2" charset="2"/>
              <a:buChar char="§"/>
            </a:pPr>
            <a:endParaRPr lang="cs-CZ" dirty="0" smtClean="0"/>
          </a:p>
          <a:p>
            <a:pPr>
              <a:buClr>
                <a:srgbClr val="92D050"/>
              </a:buClr>
              <a:buSzPct val="100000"/>
              <a:buFont typeface="Wingdings" panose="05000000000000000000" pitchFamily="2" charset="2"/>
              <a:buChar char="§"/>
            </a:pPr>
            <a:endParaRPr lang="cs-CZ" dirty="0"/>
          </a:p>
          <a:p>
            <a:pPr>
              <a:buClr>
                <a:srgbClr val="92D050"/>
              </a:buClr>
              <a:buSzPct val="100000"/>
              <a:buFont typeface="Wingdings" panose="05000000000000000000" pitchFamily="2" charset="2"/>
              <a:buChar char="§"/>
            </a:pPr>
            <a:endParaRPr lang="cs-CZ" dirty="0" smtClean="0"/>
          </a:p>
          <a:p>
            <a:pPr>
              <a:buClr>
                <a:srgbClr val="92D050"/>
              </a:buClr>
              <a:buSzPct val="100000"/>
              <a:buFont typeface="Wingdings" panose="05000000000000000000" pitchFamily="2" charset="2"/>
              <a:buChar char="§"/>
            </a:pPr>
            <a:endParaRPr lang="cs-CZ" dirty="0"/>
          </a:p>
          <a:p>
            <a:pPr marL="0" indent="0">
              <a:buClr>
                <a:srgbClr val="92D050"/>
              </a:buClr>
              <a:buSzPct val="100000"/>
              <a:buNone/>
            </a:pPr>
            <a:r>
              <a:rPr lang="cs-CZ" sz="1700" dirty="0"/>
              <a:t>Je-li taková funkční pozice – jak na to ukazují právě uvedené segmenty – přítomna ve tvarech 2. os. j. č. a ve tvarech 1. a 2. os. mn. č., je nutné ji předpokládat i v našem výchozím tvaru pro 3. os. j. č. (podle ty nes-e-š, my nes-e-</a:t>
            </a:r>
            <a:r>
              <a:rPr lang="cs-CZ" sz="1700" dirty="0" err="1"/>
              <a:t>me</a:t>
            </a:r>
            <a:r>
              <a:rPr lang="cs-CZ" sz="1700" dirty="0"/>
              <a:t> atp. předpokládáme on nes-e-☐)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9760" y="3552056"/>
            <a:ext cx="2376264" cy="1495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2739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Morfematika -seminář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PŘEDPONY (PREFIXY): souhrnně pro morf(</a:t>
            </a:r>
            <a:r>
              <a:rPr lang="cs-CZ" dirty="0" err="1" smtClean="0"/>
              <a:t>ém</a:t>
            </a:r>
            <a:r>
              <a:rPr lang="cs-CZ" dirty="0" smtClean="0"/>
              <a:t>)y, které stojí </a:t>
            </a:r>
            <a:r>
              <a:rPr lang="cs-CZ" dirty="0" smtClean="0">
                <a:solidFill>
                  <a:srgbClr val="FF0000"/>
                </a:solidFill>
              </a:rPr>
              <a:t>před</a:t>
            </a:r>
            <a:r>
              <a:rPr lang="cs-CZ" dirty="0" smtClean="0"/>
              <a:t> kořenem. </a:t>
            </a:r>
          </a:p>
          <a:p>
            <a:r>
              <a:rPr lang="cs-CZ" dirty="0" smtClean="0"/>
              <a:t>(A) </a:t>
            </a:r>
            <a:r>
              <a:rPr lang="cs-CZ" u="sng" dirty="0" smtClean="0"/>
              <a:t>slovotvorné</a:t>
            </a:r>
            <a:r>
              <a:rPr lang="cs-CZ" dirty="0" smtClean="0"/>
              <a:t> </a:t>
            </a:r>
            <a:r>
              <a:rPr lang="cs-CZ" dirty="0" err="1" smtClean="0"/>
              <a:t>Pref</a:t>
            </a:r>
            <a:r>
              <a:rPr lang="cs-CZ" dirty="0" smtClean="0"/>
              <a:t>: k významovému </a:t>
            </a:r>
            <a:r>
              <a:rPr lang="cs-CZ" dirty="0" err="1" smtClean="0"/>
              <a:t>dourčení</a:t>
            </a:r>
            <a:r>
              <a:rPr lang="cs-CZ" dirty="0" smtClean="0"/>
              <a:t> (specifikaci, modifikaci) lexikálního významu konkrétních slov; jsou dobře identifikovatelné + nemohou být 0</a:t>
            </a:r>
          </a:p>
          <a:p>
            <a:r>
              <a:rPr lang="cs-CZ" i="1" u="sng" dirty="0" smtClean="0">
                <a:solidFill>
                  <a:srgbClr val="FF0000"/>
                </a:solidFill>
              </a:rPr>
              <a:t>vy</a:t>
            </a:r>
            <a:r>
              <a:rPr lang="cs-CZ" i="1" u="sng" dirty="0" smtClean="0"/>
              <a:t>-skoč</a:t>
            </a:r>
            <a:r>
              <a:rPr lang="cs-CZ" i="1" dirty="0" smtClean="0"/>
              <a:t>-i-t </a:t>
            </a:r>
            <a:r>
              <a:rPr lang="cs-CZ" i="1" dirty="0" smtClean="0">
                <a:cs typeface="Calibri"/>
              </a:rPr>
              <a:t>&gt; </a:t>
            </a:r>
            <a:r>
              <a:rPr lang="cs-CZ" i="1" u="sng" dirty="0" smtClean="0">
                <a:solidFill>
                  <a:srgbClr val="FF0000"/>
                </a:solidFill>
                <a:cs typeface="Calibri"/>
              </a:rPr>
              <a:t>po</a:t>
            </a:r>
            <a:r>
              <a:rPr lang="cs-CZ" i="1" u="sng" dirty="0" smtClean="0">
                <a:cs typeface="Calibri"/>
              </a:rPr>
              <a:t>-</a:t>
            </a:r>
            <a:r>
              <a:rPr lang="cs-CZ" i="1" u="sng" dirty="0" smtClean="0">
                <a:solidFill>
                  <a:srgbClr val="FF0000"/>
                </a:solidFill>
                <a:cs typeface="Calibri"/>
              </a:rPr>
              <a:t>vy</a:t>
            </a:r>
            <a:r>
              <a:rPr lang="cs-CZ" i="1" u="sng" dirty="0" smtClean="0">
                <a:cs typeface="Calibri"/>
              </a:rPr>
              <a:t>-skoč</a:t>
            </a:r>
            <a:r>
              <a:rPr lang="cs-CZ" i="1" dirty="0" smtClean="0">
                <a:cs typeface="Calibri"/>
              </a:rPr>
              <a:t>-i-t / </a:t>
            </a:r>
            <a:r>
              <a:rPr lang="cs-CZ" i="1" u="sng" dirty="0" smtClean="0">
                <a:solidFill>
                  <a:srgbClr val="FF0000"/>
                </a:solidFill>
                <a:cs typeface="Calibri"/>
              </a:rPr>
              <a:t>po</a:t>
            </a:r>
            <a:r>
              <a:rPr lang="cs-CZ" i="1" u="sng" dirty="0" smtClean="0">
                <a:cs typeface="Calibri"/>
              </a:rPr>
              <a:t>-klon-k</a:t>
            </a:r>
            <a:r>
              <a:rPr lang="cs-CZ" i="1" dirty="0" smtClean="0">
                <a:cs typeface="Calibri"/>
              </a:rPr>
              <a:t>-ova-t &gt; </a:t>
            </a:r>
            <a:r>
              <a:rPr lang="cs-CZ" i="1" u="sng" dirty="0" smtClean="0">
                <a:solidFill>
                  <a:srgbClr val="FF0000"/>
                </a:solidFill>
                <a:cs typeface="Calibri"/>
              </a:rPr>
              <a:t>vy</a:t>
            </a:r>
            <a:r>
              <a:rPr lang="cs-CZ" i="1" u="sng" dirty="0" smtClean="0">
                <a:cs typeface="Calibri"/>
              </a:rPr>
              <a:t>-</a:t>
            </a:r>
            <a:r>
              <a:rPr lang="cs-CZ" i="1" u="sng" dirty="0" smtClean="0">
                <a:solidFill>
                  <a:srgbClr val="FF0000"/>
                </a:solidFill>
                <a:cs typeface="Calibri"/>
              </a:rPr>
              <a:t>po</a:t>
            </a:r>
            <a:r>
              <a:rPr lang="cs-CZ" i="1" u="sng" dirty="0" smtClean="0">
                <a:cs typeface="Calibri"/>
              </a:rPr>
              <a:t>-klon-k</a:t>
            </a:r>
            <a:r>
              <a:rPr lang="cs-CZ" i="1" dirty="0" smtClean="0">
                <a:cs typeface="Calibri"/>
              </a:rPr>
              <a:t>-ova-t</a:t>
            </a:r>
          </a:p>
          <a:p>
            <a:r>
              <a:rPr lang="cs-CZ" dirty="0">
                <a:cs typeface="Calibri"/>
              </a:rPr>
              <a:t> </a:t>
            </a:r>
            <a:r>
              <a:rPr lang="cs-CZ" dirty="0" smtClean="0">
                <a:cs typeface="Calibri"/>
              </a:rPr>
              <a:t>  většinou dva alomorfy (</a:t>
            </a:r>
            <a:r>
              <a:rPr lang="cs-CZ" i="1" dirty="0" smtClean="0">
                <a:cs typeface="Calibri"/>
              </a:rPr>
              <a:t>pod-, </a:t>
            </a:r>
            <a:r>
              <a:rPr lang="cs-CZ" i="1" dirty="0" err="1" smtClean="0">
                <a:cs typeface="Calibri"/>
              </a:rPr>
              <a:t>roz</a:t>
            </a:r>
            <a:r>
              <a:rPr lang="cs-CZ" i="1" dirty="0" smtClean="0">
                <a:cs typeface="Calibri"/>
              </a:rPr>
              <a:t>-, </a:t>
            </a:r>
            <a:r>
              <a:rPr lang="cs-CZ" i="1" dirty="0" err="1" smtClean="0">
                <a:cs typeface="Calibri"/>
              </a:rPr>
              <a:t>vz</a:t>
            </a:r>
            <a:r>
              <a:rPr lang="cs-CZ" i="1" dirty="0" smtClean="0">
                <a:cs typeface="Calibri"/>
              </a:rPr>
              <a:t>- </a:t>
            </a:r>
            <a:r>
              <a:rPr lang="cs-CZ" dirty="0" smtClean="0">
                <a:cs typeface="Calibri"/>
              </a:rPr>
              <a:t>/ </a:t>
            </a:r>
            <a:r>
              <a:rPr lang="cs-CZ" i="1" dirty="0" smtClean="0">
                <a:cs typeface="Calibri"/>
              </a:rPr>
              <a:t>pode-, </a:t>
            </a:r>
            <a:r>
              <a:rPr lang="cs-CZ" i="1" dirty="0" err="1" smtClean="0">
                <a:cs typeface="Calibri"/>
              </a:rPr>
              <a:t>roze</a:t>
            </a:r>
            <a:r>
              <a:rPr lang="cs-CZ" i="1" dirty="0" smtClean="0">
                <a:cs typeface="Calibri"/>
              </a:rPr>
              <a:t>-, </a:t>
            </a:r>
            <a:r>
              <a:rPr lang="cs-CZ" i="1" dirty="0" err="1" smtClean="0">
                <a:cs typeface="Calibri"/>
              </a:rPr>
              <a:t>vze</a:t>
            </a:r>
            <a:r>
              <a:rPr lang="cs-CZ" i="1" dirty="0" smtClean="0">
                <a:cs typeface="Calibri"/>
              </a:rPr>
              <a:t>-</a:t>
            </a:r>
            <a:r>
              <a:rPr lang="cs-CZ" dirty="0" smtClean="0">
                <a:cs typeface="Calibri"/>
              </a:rPr>
              <a:t>): </a:t>
            </a:r>
            <a:r>
              <a:rPr lang="cs-CZ" i="1" dirty="0" err="1" smtClean="0">
                <a:solidFill>
                  <a:srgbClr val="FF0000"/>
                </a:solidFill>
                <a:cs typeface="Calibri"/>
              </a:rPr>
              <a:t>vz</a:t>
            </a:r>
            <a:r>
              <a:rPr lang="cs-CZ" i="1" dirty="0" smtClean="0">
                <a:cs typeface="Calibri"/>
              </a:rPr>
              <a:t>-let-ě-t – </a:t>
            </a:r>
            <a:r>
              <a:rPr lang="cs-CZ" i="1" dirty="0" err="1" smtClean="0">
                <a:solidFill>
                  <a:srgbClr val="FF0000"/>
                </a:solidFill>
                <a:cs typeface="Calibri"/>
              </a:rPr>
              <a:t>vze</a:t>
            </a:r>
            <a:r>
              <a:rPr lang="cs-CZ" i="1" dirty="0" smtClean="0">
                <a:cs typeface="Calibri"/>
              </a:rPr>
              <a:t>-</a:t>
            </a:r>
            <a:r>
              <a:rPr lang="cs-CZ" i="1" dirty="0" err="1" smtClean="0">
                <a:cs typeface="Calibri"/>
              </a:rPr>
              <a:t>př</a:t>
            </a:r>
            <a:r>
              <a:rPr lang="cs-CZ" i="1" dirty="0" smtClean="0">
                <a:cs typeface="Calibri"/>
              </a:rPr>
              <a:t>-í-t</a:t>
            </a:r>
          </a:p>
          <a:p>
            <a:r>
              <a:rPr lang="cs-CZ" i="1" dirty="0">
                <a:cs typeface="Calibri"/>
              </a:rPr>
              <a:t> </a:t>
            </a:r>
            <a:r>
              <a:rPr lang="cs-CZ" i="1" dirty="0" smtClean="0">
                <a:cs typeface="Calibri"/>
              </a:rPr>
              <a:t>  </a:t>
            </a:r>
            <a:r>
              <a:rPr lang="cs-CZ" dirty="0" smtClean="0">
                <a:cs typeface="Calibri"/>
              </a:rPr>
              <a:t>příp. (</a:t>
            </a:r>
            <a:r>
              <a:rPr lang="cs-CZ" i="1" dirty="0" smtClean="0">
                <a:cs typeface="Calibri"/>
              </a:rPr>
              <a:t>při-, vy-, za- / pří-, </a:t>
            </a:r>
            <a:r>
              <a:rPr lang="cs-CZ" i="1" dirty="0" err="1" smtClean="0">
                <a:cs typeface="Calibri"/>
              </a:rPr>
              <a:t>vý</a:t>
            </a:r>
            <a:r>
              <a:rPr lang="cs-CZ" i="1" dirty="0" smtClean="0">
                <a:cs typeface="Calibri"/>
              </a:rPr>
              <a:t>-, zá-</a:t>
            </a:r>
            <a:r>
              <a:rPr lang="cs-CZ" dirty="0" smtClean="0">
                <a:cs typeface="Calibri"/>
              </a:rPr>
              <a:t>), často V → S (</a:t>
            </a:r>
            <a:r>
              <a:rPr lang="cs-CZ" i="1" dirty="0" smtClean="0">
                <a:solidFill>
                  <a:srgbClr val="FF0000"/>
                </a:solidFill>
                <a:cs typeface="Calibri"/>
              </a:rPr>
              <a:t>vy</a:t>
            </a:r>
            <a:r>
              <a:rPr lang="cs-CZ" i="1" dirty="0" smtClean="0">
                <a:cs typeface="Calibri"/>
              </a:rPr>
              <a:t>-lov-i-t &gt; </a:t>
            </a:r>
            <a:r>
              <a:rPr lang="cs-CZ" i="1" dirty="0" smtClean="0">
                <a:solidFill>
                  <a:srgbClr val="FF0000"/>
                </a:solidFill>
                <a:cs typeface="Calibri"/>
              </a:rPr>
              <a:t>vý</a:t>
            </a:r>
            <a:r>
              <a:rPr lang="cs-CZ" i="1" dirty="0" smtClean="0">
                <a:cs typeface="Calibri"/>
              </a:rPr>
              <a:t>-lo-v-0; </a:t>
            </a:r>
            <a:r>
              <a:rPr lang="cs-CZ" i="1" dirty="0" smtClean="0">
                <a:solidFill>
                  <a:srgbClr val="FF0000"/>
                </a:solidFill>
                <a:cs typeface="Calibri"/>
              </a:rPr>
              <a:t>při</a:t>
            </a:r>
            <a:r>
              <a:rPr lang="cs-CZ" i="1" dirty="0" smtClean="0">
                <a:cs typeface="Calibri"/>
              </a:rPr>
              <a:t>-děl-i-t &gt; </a:t>
            </a:r>
            <a:r>
              <a:rPr lang="cs-CZ" i="1" dirty="0" smtClean="0">
                <a:solidFill>
                  <a:srgbClr val="FF0000"/>
                </a:solidFill>
                <a:cs typeface="Calibri"/>
              </a:rPr>
              <a:t>pří</a:t>
            </a:r>
            <a:r>
              <a:rPr lang="cs-CZ" i="1" dirty="0" smtClean="0">
                <a:cs typeface="Calibri"/>
              </a:rPr>
              <a:t>-děl-0)</a:t>
            </a:r>
          </a:p>
          <a:p>
            <a:r>
              <a:rPr lang="cs-CZ" i="1" dirty="0">
                <a:cs typeface="Calibri"/>
              </a:rPr>
              <a:t> </a:t>
            </a:r>
            <a:r>
              <a:rPr lang="cs-CZ" i="1" dirty="0" smtClean="0">
                <a:cs typeface="Calibri"/>
              </a:rPr>
              <a:t>  </a:t>
            </a:r>
            <a:r>
              <a:rPr lang="cs-CZ" dirty="0" smtClean="0">
                <a:cs typeface="Calibri"/>
              </a:rPr>
              <a:t>+ také </a:t>
            </a:r>
            <a:r>
              <a:rPr lang="cs-CZ" dirty="0" smtClean="0"/>
              <a:t>morf(</a:t>
            </a:r>
            <a:r>
              <a:rPr lang="cs-CZ" dirty="0" err="1" smtClean="0"/>
              <a:t>ém</a:t>
            </a:r>
            <a:r>
              <a:rPr lang="cs-CZ" dirty="0" smtClean="0"/>
              <a:t>)y </a:t>
            </a:r>
            <a:r>
              <a:rPr lang="cs-CZ" i="1" dirty="0" err="1" smtClean="0"/>
              <a:t>sou</a:t>
            </a:r>
            <a:r>
              <a:rPr lang="cs-CZ" i="1" dirty="0" smtClean="0"/>
              <a:t>-</a:t>
            </a:r>
            <a:r>
              <a:rPr lang="cs-CZ" dirty="0" smtClean="0"/>
              <a:t> (</a:t>
            </a:r>
            <a:r>
              <a:rPr lang="cs-CZ" u="sng" dirty="0" err="1" smtClean="0"/>
              <a:t>sou</a:t>
            </a:r>
            <a:r>
              <a:rPr lang="cs-CZ" dirty="0" smtClean="0"/>
              <a:t>-vis-e-t); </a:t>
            </a:r>
            <a:r>
              <a:rPr lang="cs-CZ" i="1" dirty="0" smtClean="0"/>
              <a:t>přes-</a:t>
            </a:r>
            <a:r>
              <a:rPr lang="cs-CZ" dirty="0" smtClean="0"/>
              <a:t> (</a:t>
            </a:r>
            <a:r>
              <a:rPr lang="cs-CZ" u="sng" dirty="0" smtClean="0"/>
              <a:t>přes</a:t>
            </a:r>
            <a:r>
              <a:rPr lang="cs-CZ" dirty="0" smtClean="0"/>
              <a:t>-hran-</a:t>
            </a:r>
            <a:r>
              <a:rPr lang="cs-CZ" dirty="0" err="1" smtClean="0"/>
              <a:t>ič</a:t>
            </a:r>
            <a:r>
              <a:rPr lang="cs-CZ" dirty="0" smtClean="0"/>
              <a:t>-n-í); </a:t>
            </a:r>
            <a:r>
              <a:rPr lang="cs-CZ" i="1" dirty="0" smtClean="0"/>
              <a:t>bez(e)- </a:t>
            </a:r>
            <a:r>
              <a:rPr lang="cs-CZ" dirty="0" smtClean="0"/>
              <a:t>(</a:t>
            </a:r>
            <a:r>
              <a:rPr lang="cs-CZ" u="sng" dirty="0" smtClean="0"/>
              <a:t>bez</a:t>
            </a:r>
            <a:r>
              <a:rPr lang="cs-CZ" dirty="0" smtClean="0"/>
              <a:t>-peč-í, beze-</a:t>
            </a:r>
            <a:r>
              <a:rPr lang="cs-CZ" dirty="0" err="1" smtClean="0"/>
              <a:t>ct</a:t>
            </a:r>
            <a:r>
              <a:rPr lang="cs-CZ" dirty="0" smtClean="0"/>
              <a:t>-n-ý); </a:t>
            </a:r>
            <a:r>
              <a:rPr lang="cs-CZ" i="1" dirty="0" smtClean="0"/>
              <a:t>pra-</a:t>
            </a:r>
            <a:r>
              <a:rPr lang="cs-CZ" dirty="0" smtClean="0"/>
              <a:t> (</a:t>
            </a:r>
            <a:r>
              <a:rPr lang="cs-CZ" u="sng" dirty="0" smtClean="0"/>
              <a:t>pra</a:t>
            </a:r>
            <a:r>
              <a:rPr lang="cs-CZ" dirty="0" smtClean="0"/>
              <a:t>-</a:t>
            </a:r>
            <a:r>
              <a:rPr lang="cs-CZ" dirty="0" err="1" smtClean="0"/>
              <a:t>star</a:t>
            </a:r>
            <a:r>
              <a:rPr lang="cs-CZ" dirty="0" smtClean="0"/>
              <a:t>-ý).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8327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Morfematika -seminář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286000"/>
            <a:ext cx="8552579" cy="4023360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(B) </a:t>
            </a:r>
            <a:r>
              <a:rPr lang="cs-CZ" u="sng" dirty="0" smtClean="0"/>
              <a:t>tvarotvorné</a:t>
            </a:r>
            <a:r>
              <a:rPr lang="cs-CZ" dirty="0" smtClean="0"/>
              <a:t> </a:t>
            </a:r>
            <a:r>
              <a:rPr lang="cs-CZ" dirty="0" err="1" smtClean="0"/>
              <a:t>Pref</a:t>
            </a:r>
            <a:r>
              <a:rPr lang="cs-CZ" dirty="0" smtClean="0"/>
              <a:t>: pouze u sloves a jediný tvarotvorný </a:t>
            </a:r>
            <a:r>
              <a:rPr lang="cs-CZ" dirty="0"/>
              <a:t>morfém </a:t>
            </a:r>
            <a:r>
              <a:rPr lang="cs-CZ" i="1" dirty="0">
                <a:solidFill>
                  <a:srgbClr val="FF0000"/>
                </a:solidFill>
              </a:rPr>
              <a:t>PO-</a:t>
            </a:r>
            <a:r>
              <a:rPr lang="cs-CZ" dirty="0"/>
              <a:t> </a:t>
            </a:r>
            <a:r>
              <a:rPr lang="cs-CZ" dirty="0" smtClean="0"/>
              <a:t>{</a:t>
            </a:r>
            <a:r>
              <a:rPr lang="cs-CZ" i="1" dirty="0" smtClean="0"/>
              <a:t>po-, </a:t>
            </a:r>
            <a:r>
              <a:rPr lang="cs-CZ" i="1" dirty="0" err="1" smtClean="0"/>
              <a:t>pů</a:t>
            </a:r>
            <a:r>
              <a:rPr lang="cs-CZ" i="1" dirty="0" smtClean="0"/>
              <a:t>-</a:t>
            </a:r>
            <a:r>
              <a:rPr lang="cs-CZ" dirty="0" smtClean="0"/>
              <a:t>}, spojuje se s tvary </a:t>
            </a:r>
            <a:r>
              <a:rPr lang="cs-CZ" dirty="0" err="1" smtClean="0"/>
              <a:t>ind</a:t>
            </a:r>
            <a:r>
              <a:rPr lang="cs-CZ" dirty="0" smtClean="0"/>
              <a:t>. </a:t>
            </a:r>
            <a:r>
              <a:rPr lang="cs-CZ" dirty="0" err="1" smtClean="0"/>
              <a:t>prez</a:t>
            </a:r>
            <a:r>
              <a:rPr lang="cs-CZ" dirty="0" smtClean="0"/>
              <a:t>. Vybraných nedokonavých sloves, dochází u nich ke změně slovesného času:</a:t>
            </a:r>
          </a:p>
          <a:p>
            <a:r>
              <a:rPr lang="cs-CZ" i="1" u="sng" dirty="0"/>
              <a:t>p</a:t>
            </a:r>
            <a:r>
              <a:rPr lang="cs-CZ" i="1" u="sng" dirty="0" smtClean="0"/>
              <a:t>o</a:t>
            </a:r>
            <a:r>
              <a:rPr lang="cs-CZ" i="1" dirty="0" smtClean="0"/>
              <a:t>-jed-0-u – </a:t>
            </a:r>
            <a:r>
              <a:rPr lang="cs-CZ" i="1" u="sng" dirty="0" smtClean="0"/>
              <a:t>po</a:t>
            </a:r>
            <a:r>
              <a:rPr lang="cs-CZ" i="1" dirty="0" smtClean="0"/>
              <a:t>-let-í-m – </a:t>
            </a:r>
            <a:r>
              <a:rPr lang="cs-CZ" i="1" u="sng" dirty="0" smtClean="0"/>
              <a:t>po</a:t>
            </a:r>
            <a:r>
              <a:rPr lang="cs-CZ" i="1" dirty="0" smtClean="0"/>
              <a:t>-nes-0-u – </a:t>
            </a:r>
            <a:r>
              <a:rPr lang="cs-CZ" i="1" u="sng" dirty="0" smtClean="0"/>
              <a:t>po</a:t>
            </a:r>
            <a:r>
              <a:rPr lang="cs-CZ" i="1" dirty="0" smtClean="0"/>
              <a:t>-kvet-e-0</a:t>
            </a:r>
            <a:r>
              <a:rPr lang="cs-CZ" dirty="0" smtClean="0"/>
              <a:t> </a:t>
            </a:r>
          </a:p>
          <a:p>
            <a:r>
              <a:rPr lang="cs-CZ" dirty="0" smtClean="0"/>
              <a:t>  </a:t>
            </a:r>
            <a:endParaRPr lang="cs-CZ" dirty="0"/>
          </a:p>
          <a:p>
            <a:r>
              <a:rPr lang="cs-CZ" dirty="0" smtClean="0"/>
              <a:t>ALE pozor, </a:t>
            </a:r>
            <a:r>
              <a:rPr lang="cs-CZ" dirty="0" err="1" smtClean="0"/>
              <a:t>pref</a:t>
            </a:r>
            <a:r>
              <a:rPr lang="cs-CZ" dirty="0" smtClean="0"/>
              <a:t>. </a:t>
            </a:r>
            <a:r>
              <a:rPr lang="cs-CZ" i="1" dirty="0" smtClean="0"/>
              <a:t>PO-</a:t>
            </a:r>
            <a:r>
              <a:rPr lang="cs-CZ" dirty="0" smtClean="0"/>
              <a:t> může být i slovotvornou příponou, která </a:t>
            </a:r>
            <a:r>
              <a:rPr lang="cs-CZ" dirty="0" err="1" smtClean="0"/>
              <a:t>dourčuje</a:t>
            </a:r>
            <a:r>
              <a:rPr lang="cs-CZ" dirty="0" smtClean="0"/>
              <a:t> význam slovního tvaru/slova:</a:t>
            </a:r>
          </a:p>
          <a:p>
            <a:r>
              <a:rPr lang="cs-CZ" i="1" u="sng" dirty="0"/>
              <a:t>p</a:t>
            </a:r>
            <a:r>
              <a:rPr lang="cs-CZ" i="1" u="sng" dirty="0" smtClean="0"/>
              <a:t>o</a:t>
            </a:r>
            <a:r>
              <a:rPr lang="cs-CZ" i="1" dirty="0" smtClean="0"/>
              <a:t>-</a:t>
            </a:r>
            <a:r>
              <a:rPr lang="cs-CZ" i="1" dirty="0" err="1" smtClean="0"/>
              <a:t>bled</a:t>
            </a:r>
            <a:r>
              <a:rPr lang="cs-CZ" i="1" dirty="0" smtClean="0"/>
              <a:t>-</a:t>
            </a:r>
            <a:r>
              <a:rPr lang="cs-CZ" i="1" dirty="0" err="1" smtClean="0"/>
              <a:t>nou</a:t>
            </a:r>
            <a:r>
              <a:rPr lang="cs-CZ" i="1" dirty="0" smtClean="0"/>
              <a:t>-t – </a:t>
            </a:r>
            <a:r>
              <a:rPr lang="cs-CZ" i="1" u="sng" dirty="0" smtClean="0"/>
              <a:t>po</a:t>
            </a:r>
            <a:r>
              <a:rPr lang="cs-CZ" i="1" dirty="0" smtClean="0"/>
              <a:t>-lež-e-t si  </a:t>
            </a:r>
          </a:p>
          <a:p>
            <a:r>
              <a:rPr lang="cs-CZ" u="sng" dirty="0" smtClean="0"/>
              <a:t>Kontext</a:t>
            </a:r>
            <a:r>
              <a:rPr lang="cs-CZ" dirty="0" smtClean="0"/>
              <a:t>:</a:t>
            </a:r>
            <a:r>
              <a:rPr lang="cs-CZ" i="1" dirty="0" smtClean="0"/>
              <a:t> jak ještě ten kohoutek po-kap-e-0, </a:t>
            </a:r>
            <a:r>
              <a:rPr lang="cs-CZ" dirty="0" smtClean="0"/>
              <a:t>tj. bude kapat / </a:t>
            </a:r>
            <a:r>
              <a:rPr lang="cs-CZ" i="1" dirty="0" smtClean="0"/>
              <a:t>kolega teď ještě kapra po-kap-e-0 citrónem</a:t>
            </a:r>
            <a:r>
              <a:rPr lang="cs-CZ" dirty="0" smtClean="0"/>
              <a:t>, tj. menší míra děje slovesa </a:t>
            </a:r>
            <a:r>
              <a:rPr lang="cs-CZ" i="1" dirty="0" smtClean="0"/>
              <a:t>kapat + </a:t>
            </a:r>
            <a:r>
              <a:rPr lang="cs-CZ" dirty="0" smtClean="0"/>
              <a:t>změna </a:t>
            </a:r>
            <a:r>
              <a:rPr lang="cs-CZ" dirty="0" err="1" smtClean="0"/>
              <a:t>syntakt</a:t>
            </a:r>
            <a:r>
              <a:rPr lang="cs-CZ" dirty="0" smtClean="0"/>
              <a:t>. </a:t>
            </a:r>
            <a:r>
              <a:rPr lang="cs-CZ" dirty="0"/>
              <a:t>v</a:t>
            </a:r>
            <a:r>
              <a:rPr lang="cs-CZ" dirty="0" smtClean="0"/>
              <a:t>last.: </a:t>
            </a:r>
            <a:r>
              <a:rPr lang="cs-CZ" i="1" dirty="0" smtClean="0"/>
              <a:t>pokapat</a:t>
            </a:r>
            <a:r>
              <a:rPr lang="cs-CZ" dirty="0" smtClean="0"/>
              <a:t> + předmět</a:t>
            </a:r>
            <a:endParaRPr lang="cs-CZ" i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1980" y="261257"/>
            <a:ext cx="1843769" cy="2379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093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Morfematika -seminář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PŘÍPONY (SUFIXY): </a:t>
            </a:r>
            <a:r>
              <a:rPr lang="cs-CZ" dirty="0"/>
              <a:t>souhrnně pro </a:t>
            </a:r>
            <a:r>
              <a:rPr lang="cs-CZ" dirty="0" smtClean="0"/>
              <a:t>morf(</a:t>
            </a:r>
            <a:r>
              <a:rPr lang="cs-CZ" dirty="0" err="1" smtClean="0"/>
              <a:t>ém</a:t>
            </a:r>
            <a:r>
              <a:rPr lang="cs-CZ" dirty="0" smtClean="0"/>
              <a:t>)y, které stojí </a:t>
            </a:r>
            <a:r>
              <a:rPr lang="cs-CZ" dirty="0" smtClean="0">
                <a:solidFill>
                  <a:srgbClr val="FF0000"/>
                </a:solidFill>
              </a:rPr>
              <a:t>za</a:t>
            </a:r>
            <a:r>
              <a:rPr lang="cs-CZ" dirty="0" smtClean="0"/>
              <a:t> kořenem </a:t>
            </a:r>
          </a:p>
          <a:p>
            <a:r>
              <a:rPr lang="cs-CZ" dirty="0" smtClean="0"/>
              <a:t>(A) </a:t>
            </a:r>
            <a:r>
              <a:rPr lang="cs-CZ" u="sng" dirty="0" smtClean="0"/>
              <a:t>slovotvorné</a:t>
            </a:r>
            <a:r>
              <a:rPr lang="cs-CZ" dirty="0" smtClean="0"/>
              <a:t> </a:t>
            </a:r>
            <a:r>
              <a:rPr lang="cs-CZ" dirty="0" err="1" smtClean="0"/>
              <a:t>Suf</a:t>
            </a:r>
            <a:r>
              <a:rPr lang="cs-CZ" dirty="0" smtClean="0"/>
              <a:t>: podílejí se na lex. </a:t>
            </a:r>
            <a:r>
              <a:rPr lang="cs-CZ" dirty="0"/>
              <a:t>v</a:t>
            </a:r>
            <a:r>
              <a:rPr lang="cs-CZ" dirty="0" smtClean="0"/>
              <a:t>ýznamu celého slova/slovního tvaru </a:t>
            </a:r>
          </a:p>
          <a:p>
            <a:r>
              <a:rPr lang="cs-CZ" dirty="0"/>
              <a:t> </a:t>
            </a:r>
            <a:r>
              <a:rPr lang="cs-CZ" dirty="0" smtClean="0"/>
              <a:t>    primárně u sloves tzv. opakovací </a:t>
            </a:r>
            <a:r>
              <a:rPr lang="cs-CZ" dirty="0" err="1" smtClean="0"/>
              <a:t>slovotvor</a:t>
            </a:r>
            <a:r>
              <a:rPr lang="cs-CZ" dirty="0" smtClean="0"/>
              <a:t>. </a:t>
            </a:r>
            <a:r>
              <a:rPr lang="cs-CZ" dirty="0" err="1" smtClean="0"/>
              <a:t>Suf</a:t>
            </a:r>
            <a:r>
              <a:rPr lang="cs-CZ" dirty="0" smtClean="0"/>
              <a:t>: </a:t>
            </a:r>
            <a:r>
              <a:rPr lang="cs-CZ" i="1" dirty="0" smtClean="0">
                <a:solidFill>
                  <a:srgbClr val="FF0000"/>
                </a:solidFill>
              </a:rPr>
              <a:t>-v- </a:t>
            </a:r>
            <a:r>
              <a:rPr lang="cs-CZ" dirty="0" smtClean="0"/>
              <a:t>(děl-a-t </a:t>
            </a:r>
            <a:r>
              <a:rPr lang="cs-CZ" dirty="0" smtClean="0">
                <a:cs typeface="Calibri"/>
              </a:rPr>
              <a:t>&gt; děl-á</a:t>
            </a:r>
            <a:r>
              <a:rPr lang="cs-CZ" baseline="30000" dirty="0" smtClean="0">
                <a:cs typeface="Calibri"/>
              </a:rPr>
              <a:t>1</a:t>
            </a:r>
            <a:r>
              <a:rPr lang="cs-CZ" dirty="0" smtClean="0">
                <a:cs typeface="Calibri"/>
              </a:rPr>
              <a:t>-</a:t>
            </a:r>
            <a:r>
              <a:rPr lang="cs-CZ" u="sng" dirty="0" smtClean="0">
                <a:cs typeface="Calibri"/>
              </a:rPr>
              <a:t>v</a:t>
            </a:r>
            <a:r>
              <a:rPr lang="cs-CZ" dirty="0" smtClean="0">
                <a:cs typeface="Calibri"/>
              </a:rPr>
              <a:t>-a</a:t>
            </a:r>
            <a:r>
              <a:rPr lang="cs-CZ" baseline="30000" dirty="0" smtClean="0">
                <a:cs typeface="Calibri"/>
              </a:rPr>
              <a:t>2</a:t>
            </a:r>
            <a:r>
              <a:rPr lang="cs-CZ" dirty="0" smtClean="0">
                <a:cs typeface="Calibri"/>
              </a:rPr>
              <a:t>-t; chod-i-t &gt; chod-í</a:t>
            </a:r>
            <a:r>
              <a:rPr lang="cs-CZ" baseline="30000" dirty="0" smtClean="0">
                <a:cs typeface="Calibri"/>
              </a:rPr>
              <a:t>1</a:t>
            </a:r>
            <a:r>
              <a:rPr lang="cs-CZ" dirty="0" smtClean="0">
                <a:cs typeface="Calibri"/>
              </a:rPr>
              <a:t>-</a:t>
            </a:r>
            <a:r>
              <a:rPr lang="cs-CZ" u="sng" dirty="0" smtClean="0">
                <a:cs typeface="Calibri"/>
              </a:rPr>
              <a:t>v</a:t>
            </a:r>
            <a:r>
              <a:rPr lang="cs-CZ" dirty="0" smtClean="0">
                <a:cs typeface="Calibri"/>
              </a:rPr>
              <a:t>-a</a:t>
            </a:r>
            <a:r>
              <a:rPr lang="cs-CZ" baseline="30000" dirty="0" smtClean="0">
                <a:cs typeface="Calibri"/>
              </a:rPr>
              <a:t>2</a:t>
            </a:r>
            <a:r>
              <a:rPr lang="cs-CZ" dirty="0" smtClean="0">
                <a:cs typeface="Calibri"/>
              </a:rPr>
              <a:t>-t); dále také </a:t>
            </a:r>
            <a:r>
              <a:rPr lang="cs-CZ" i="1" dirty="0" smtClean="0">
                <a:solidFill>
                  <a:srgbClr val="FF0000"/>
                </a:solidFill>
                <a:cs typeface="Calibri"/>
              </a:rPr>
              <a:t>-k- </a:t>
            </a:r>
            <a:r>
              <a:rPr lang="cs-CZ" dirty="0" smtClean="0">
                <a:cs typeface="Calibri"/>
              </a:rPr>
              <a:t>nebo </a:t>
            </a:r>
            <a:r>
              <a:rPr lang="cs-CZ" i="1" dirty="0" smtClean="0">
                <a:solidFill>
                  <a:srgbClr val="FF0000"/>
                </a:solidFill>
                <a:cs typeface="Calibri"/>
              </a:rPr>
              <a:t>-</a:t>
            </a:r>
            <a:r>
              <a:rPr lang="cs-CZ" i="1" dirty="0" err="1" smtClean="0">
                <a:solidFill>
                  <a:srgbClr val="FF0000"/>
                </a:solidFill>
                <a:cs typeface="Calibri"/>
              </a:rPr>
              <a:t>ink</a:t>
            </a:r>
            <a:r>
              <a:rPr lang="cs-CZ" i="1" dirty="0" smtClean="0">
                <a:solidFill>
                  <a:srgbClr val="FF0000"/>
                </a:solidFill>
                <a:cs typeface="Calibri"/>
              </a:rPr>
              <a:t>- </a:t>
            </a:r>
            <a:r>
              <a:rPr lang="cs-CZ" dirty="0" smtClean="0">
                <a:cs typeface="Calibri"/>
              </a:rPr>
              <a:t>(ťap-a-t &gt; ťap-</a:t>
            </a:r>
            <a:r>
              <a:rPr lang="cs-CZ" u="sng" dirty="0" smtClean="0">
                <a:cs typeface="Calibri"/>
              </a:rPr>
              <a:t>k</a:t>
            </a:r>
            <a:r>
              <a:rPr lang="cs-CZ" dirty="0" smtClean="0">
                <a:cs typeface="Calibri"/>
              </a:rPr>
              <a:t>-a-t / haj-a-t &gt; haj-</a:t>
            </a:r>
            <a:r>
              <a:rPr lang="cs-CZ" u="sng" dirty="0" err="1" smtClean="0">
                <a:cs typeface="Calibri"/>
              </a:rPr>
              <a:t>ink</a:t>
            </a:r>
            <a:r>
              <a:rPr lang="cs-CZ" dirty="0" smtClean="0">
                <a:cs typeface="Calibri"/>
              </a:rPr>
              <a:t>-a-t).</a:t>
            </a:r>
          </a:p>
          <a:p>
            <a:r>
              <a:rPr lang="cs-CZ" dirty="0">
                <a:cs typeface="Calibri"/>
              </a:rPr>
              <a:t> </a:t>
            </a:r>
            <a:r>
              <a:rPr lang="cs-CZ" dirty="0" smtClean="0">
                <a:cs typeface="Calibri"/>
              </a:rPr>
              <a:t>   velké množství, některé při flexi nebo derivaci podléhají změnám: </a:t>
            </a:r>
            <a:r>
              <a:rPr lang="cs-CZ" i="1" dirty="0" smtClean="0">
                <a:cs typeface="Calibri"/>
              </a:rPr>
              <a:t>-dl(-o) / -</a:t>
            </a:r>
            <a:r>
              <a:rPr lang="cs-CZ" i="1" dirty="0" err="1" smtClean="0">
                <a:cs typeface="Calibri"/>
              </a:rPr>
              <a:t>del</a:t>
            </a:r>
            <a:r>
              <a:rPr lang="cs-CZ" i="1" dirty="0" smtClean="0">
                <a:cs typeface="Calibri"/>
              </a:rPr>
              <a:t>(-0)</a:t>
            </a:r>
            <a:r>
              <a:rPr lang="cs-CZ" dirty="0" smtClean="0">
                <a:cs typeface="Calibri"/>
              </a:rPr>
              <a:t> (</a:t>
            </a:r>
            <a:r>
              <a:rPr lang="cs-CZ" dirty="0" err="1" smtClean="0">
                <a:cs typeface="Calibri"/>
              </a:rPr>
              <a:t>bi</a:t>
            </a:r>
            <a:r>
              <a:rPr lang="cs-CZ" dirty="0" smtClean="0">
                <a:cs typeface="Calibri"/>
              </a:rPr>
              <a:t>-</a:t>
            </a:r>
            <a:r>
              <a:rPr lang="cs-CZ" u="sng" dirty="0" smtClean="0">
                <a:cs typeface="Calibri"/>
              </a:rPr>
              <a:t>dl</a:t>
            </a:r>
            <a:r>
              <a:rPr lang="cs-CZ" dirty="0" smtClean="0">
                <a:cs typeface="Calibri"/>
              </a:rPr>
              <a:t>-o / bi-</a:t>
            </a:r>
            <a:r>
              <a:rPr lang="cs-CZ" u="sng" dirty="0" smtClean="0">
                <a:cs typeface="Calibri"/>
              </a:rPr>
              <a:t>del</a:t>
            </a:r>
            <a:r>
              <a:rPr lang="cs-CZ" dirty="0" smtClean="0">
                <a:cs typeface="Calibri"/>
              </a:rPr>
              <a:t>-0); tvoří se jimi i příslovce (</a:t>
            </a:r>
            <a:r>
              <a:rPr lang="cs-CZ" i="1" dirty="0" err="1" smtClean="0">
                <a:cs typeface="Calibri"/>
              </a:rPr>
              <a:t>hloup</a:t>
            </a:r>
            <a:r>
              <a:rPr lang="cs-CZ" i="1" dirty="0" smtClean="0">
                <a:cs typeface="Calibri"/>
              </a:rPr>
              <a:t>-</a:t>
            </a:r>
            <a:r>
              <a:rPr lang="cs-CZ" i="1" u="sng" dirty="0" smtClean="0">
                <a:cs typeface="Calibri"/>
              </a:rPr>
              <a:t>ě</a:t>
            </a:r>
            <a:r>
              <a:rPr lang="cs-CZ" i="1" dirty="0" smtClean="0">
                <a:cs typeface="Calibri"/>
              </a:rPr>
              <a:t>, </a:t>
            </a:r>
            <a:r>
              <a:rPr lang="cs-CZ" i="1" dirty="0" err="1" smtClean="0">
                <a:cs typeface="Calibri"/>
              </a:rPr>
              <a:t>vysok</a:t>
            </a:r>
            <a:r>
              <a:rPr lang="cs-CZ" i="1" dirty="0" smtClean="0">
                <a:cs typeface="Calibri"/>
              </a:rPr>
              <a:t>-</a:t>
            </a:r>
            <a:r>
              <a:rPr lang="cs-CZ" i="1" u="sng" dirty="0" smtClean="0">
                <a:cs typeface="Calibri"/>
              </a:rPr>
              <a:t>o</a:t>
            </a:r>
            <a:r>
              <a:rPr lang="cs-CZ" i="1" dirty="0" smtClean="0">
                <a:cs typeface="Calibri"/>
              </a:rPr>
              <a:t>, </a:t>
            </a:r>
            <a:r>
              <a:rPr lang="cs-CZ" i="1" dirty="0" err="1" smtClean="0">
                <a:cs typeface="Calibri"/>
              </a:rPr>
              <a:t>pol</a:t>
            </a:r>
            <a:r>
              <a:rPr lang="cs-CZ" i="1" dirty="0" smtClean="0">
                <a:cs typeface="Calibri"/>
              </a:rPr>
              <a:t>-</a:t>
            </a:r>
            <a:r>
              <a:rPr lang="cs-CZ" i="1" dirty="0" err="1" smtClean="0">
                <a:cs typeface="Calibri"/>
              </a:rPr>
              <a:t>sk</a:t>
            </a:r>
            <a:r>
              <a:rPr lang="cs-CZ" i="1" dirty="0" smtClean="0">
                <a:cs typeface="Calibri"/>
              </a:rPr>
              <a:t>-</a:t>
            </a:r>
            <a:r>
              <a:rPr lang="cs-CZ" i="1" u="sng" dirty="0" smtClean="0">
                <a:cs typeface="Calibri"/>
              </a:rPr>
              <a:t>y</a:t>
            </a:r>
            <a:r>
              <a:rPr lang="cs-CZ" i="1" dirty="0" smtClean="0">
                <a:cs typeface="Calibri"/>
              </a:rPr>
              <a:t>, jin-</a:t>
            </a:r>
            <a:r>
              <a:rPr lang="cs-CZ" i="1" u="sng" dirty="0" err="1" smtClean="0">
                <a:cs typeface="Calibri"/>
              </a:rPr>
              <a:t>am</a:t>
            </a:r>
            <a:r>
              <a:rPr lang="cs-CZ" dirty="0" smtClean="0">
                <a:cs typeface="Calibri"/>
              </a:rPr>
              <a:t> atp.)</a:t>
            </a:r>
          </a:p>
          <a:p>
            <a:r>
              <a:rPr lang="cs-CZ" dirty="0">
                <a:cs typeface="Calibri"/>
              </a:rPr>
              <a:t> </a:t>
            </a:r>
            <a:r>
              <a:rPr lang="cs-CZ" dirty="0" smtClean="0">
                <a:cs typeface="Calibri"/>
              </a:rPr>
              <a:t>   </a:t>
            </a:r>
            <a:r>
              <a:rPr lang="cs-CZ" dirty="0" err="1" smtClean="0">
                <a:cs typeface="Calibri"/>
              </a:rPr>
              <a:t>Suf</a:t>
            </a:r>
            <a:r>
              <a:rPr lang="cs-CZ" dirty="0" smtClean="0">
                <a:cs typeface="Calibri"/>
              </a:rPr>
              <a:t> používaný pro tvoření komparativu a superlativu u </a:t>
            </a:r>
            <a:r>
              <a:rPr lang="cs-CZ" dirty="0" err="1" smtClean="0">
                <a:cs typeface="Calibri"/>
              </a:rPr>
              <a:t>Adj</a:t>
            </a:r>
            <a:r>
              <a:rPr lang="cs-CZ" dirty="0" smtClean="0">
                <a:cs typeface="Calibri"/>
              </a:rPr>
              <a:t>. i </a:t>
            </a:r>
            <a:r>
              <a:rPr lang="cs-CZ" dirty="0" err="1" smtClean="0">
                <a:cs typeface="Calibri"/>
              </a:rPr>
              <a:t>Adv</a:t>
            </a:r>
            <a:r>
              <a:rPr lang="cs-CZ" dirty="0" smtClean="0">
                <a:cs typeface="Calibri"/>
              </a:rPr>
              <a:t>.; v systému jsou 3 alomorfy: </a:t>
            </a:r>
            <a:r>
              <a:rPr lang="cs-CZ" i="1" dirty="0" smtClean="0">
                <a:solidFill>
                  <a:srgbClr val="FF0000"/>
                </a:solidFill>
                <a:cs typeface="Calibri"/>
              </a:rPr>
              <a:t>-ej-/-</a:t>
            </a:r>
            <a:r>
              <a:rPr lang="cs-CZ" i="1" dirty="0" err="1" smtClean="0">
                <a:solidFill>
                  <a:srgbClr val="FF0000"/>
                </a:solidFill>
                <a:cs typeface="Calibri"/>
              </a:rPr>
              <a:t>ěj</a:t>
            </a:r>
            <a:r>
              <a:rPr lang="cs-CZ" i="1" dirty="0" smtClean="0">
                <a:solidFill>
                  <a:srgbClr val="FF0000"/>
                </a:solidFill>
                <a:cs typeface="Calibri"/>
              </a:rPr>
              <a:t>- </a:t>
            </a:r>
            <a:r>
              <a:rPr lang="cs-CZ" dirty="0" smtClean="0">
                <a:cs typeface="Calibri"/>
              </a:rPr>
              <a:t>(</a:t>
            </a:r>
            <a:r>
              <a:rPr lang="cs-CZ" i="1" dirty="0" smtClean="0">
                <a:cs typeface="Calibri"/>
              </a:rPr>
              <a:t>šíř-</a:t>
            </a:r>
            <a:r>
              <a:rPr lang="cs-CZ" i="1" u="sng" dirty="0" smtClean="0">
                <a:cs typeface="Calibri"/>
              </a:rPr>
              <a:t>ej</a:t>
            </a:r>
            <a:r>
              <a:rPr lang="cs-CZ" i="1" dirty="0" smtClean="0">
                <a:cs typeface="Calibri"/>
              </a:rPr>
              <a:t>-i, věr-n-</a:t>
            </a:r>
            <a:r>
              <a:rPr lang="cs-CZ" i="1" u="sng" dirty="0" err="1" smtClean="0">
                <a:cs typeface="Calibri"/>
              </a:rPr>
              <a:t>ěj</a:t>
            </a:r>
            <a:r>
              <a:rPr lang="cs-CZ" i="1" dirty="0" smtClean="0">
                <a:cs typeface="Calibri"/>
              </a:rPr>
              <a:t>-i</a:t>
            </a:r>
            <a:r>
              <a:rPr lang="cs-CZ" dirty="0" smtClean="0">
                <a:cs typeface="Calibri"/>
              </a:rPr>
              <a:t>); </a:t>
            </a:r>
            <a:r>
              <a:rPr lang="cs-CZ" i="1" dirty="0" smtClean="0">
                <a:solidFill>
                  <a:srgbClr val="FF0000"/>
                </a:solidFill>
                <a:cs typeface="Calibri"/>
              </a:rPr>
              <a:t>-</a:t>
            </a:r>
            <a:r>
              <a:rPr lang="cs-CZ" i="1" dirty="0" err="1" smtClean="0">
                <a:solidFill>
                  <a:srgbClr val="FF0000"/>
                </a:solidFill>
                <a:cs typeface="Calibri"/>
              </a:rPr>
              <a:t>ejš</a:t>
            </a:r>
            <a:r>
              <a:rPr lang="cs-CZ" i="1" dirty="0" smtClean="0">
                <a:solidFill>
                  <a:srgbClr val="FF0000"/>
                </a:solidFill>
                <a:cs typeface="Calibri"/>
              </a:rPr>
              <a:t>-/-</a:t>
            </a:r>
            <a:r>
              <a:rPr lang="cs-CZ" i="1" dirty="0" err="1" smtClean="0">
                <a:solidFill>
                  <a:srgbClr val="FF0000"/>
                </a:solidFill>
                <a:cs typeface="Calibri"/>
              </a:rPr>
              <a:t>ějš</a:t>
            </a:r>
            <a:r>
              <a:rPr lang="cs-CZ" i="1" dirty="0" smtClean="0">
                <a:solidFill>
                  <a:srgbClr val="FF0000"/>
                </a:solidFill>
                <a:cs typeface="Calibri"/>
              </a:rPr>
              <a:t>- </a:t>
            </a:r>
            <a:r>
              <a:rPr lang="cs-CZ" dirty="0" smtClean="0">
                <a:cs typeface="Calibri"/>
              </a:rPr>
              <a:t>(</a:t>
            </a:r>
            <a:r>
              <a:rPr lang="cs-CZ" i="1" dirty="0" err="1" smtClean="0">
                <a:cs typeface="Calibri"/>
              </a:rPr>
              <a:t>rychl</a:t>
            </a:r>
            <a:r>
              <a:rPr lang="cs-CZ" i="1" dirty="0" smtClean="0">
                <a:cs typeface="Calibri"/>
              </a:rPr>
              <a:t>-</a:t>
            </a:r>
            <a:r>
              <a:rPr lang="cs-CZ" i="1" u="sng" dirty="0" err="1" smtClean="0">
                <a:cs typeface="Calibri"/>
              </a:rPr>
              <a:t>ejš</a:t>
            </a:r>
            <a:r>
              <a:rPr lang="cs-CZ" i="1" dirty="0" smtClean="0">
                <a:cs typeface="Calibri"/>
              </a:rPr>
              <a:t>-í, snad-n-</a:t>
            </a:r>
            <a:r>
              <a:rPr lang="cs-CZ" i="1" u="sng" dirty="0" err="1" smtClean="0">
                <a:cs typeface="Calibri"/>
              </a:rPr>
              <a:t>ějš</a:t>
            </a:r>
            <a:r>
              <a:rPr lang="cs-CZ" i="1" dirty="0" smtClean="0">
                <a:cs typeface="Calibri"/>
              </a:rPr>
              <a:t>-í</a:t>
            </a:r>
            <a:r>
              <a:rPr lang="cs-CZ" dirty="0" smtClean="0">
                <a:cs typeface="Calibri"/>
              </a:rPr>
              <a:t>); </a:t>
            </a:r>
            <a:r>
              <a:rPr lang="cs-CZ" i="1" dirty="0" smtClean="0">
                <a:solidFill>
                  <a:srgbClr val="FF0000"/>
                </a:solidFill>
                <a:cs typeface="Calibri"/>
              </a:rPr>
              <a:t>-š- </a:t>
            </a:r>
            <a:r>
              <a:rPr lang="cs-CZ" dirty="0" smtClean="0">
                <a:cs typeface="Calibri"/>
              </a:rPr>
              <a:t>(</a:t>
            </a:r>
            <a:r>
              <a:rPr lang="cs-CZ" i="1" dirty="0" err="1" smtClean="0">
                <a:cs typeface="Calibri"/>
              </a:rPr>
              <a:t>star</a:t>
            </a:r>
            <a:r>
              <a:rPr lang="cs-CZ" i="1" dirty="0" smtClean="0">
                <a:cs typeface="Calibri"/>
              </a:rPr>
              <a:t>-</a:t>
            </a:r>
            <a:r>
              <a:rPr lang="cs-CZ" i="1" u="sng" dirty="0" smtClean="0">
                <a:cs typeface="Calibri"/>
              </a:rPr>
              <a:t>š</a:t>
            </a:r>
            <a:r>
              <a:rPr lang="cs-CZ" i="1" dirty="0" smtClean="0">
                <a:cs typeface="Calibri"/>
              </a:rPr>
              <a:t>-í, </a:t>
            </a:r>
            <a:r>
              <a:rPr lang="cs-CZ" i="1" dirty="0" err="1" smtClean="0">
                <a:cs typeface="Calibri"/>
              </a:rPr>
              <a:t>slab</a:t>
            </a:r>
            <a:r>
              <a:rPr lang="cs-CZ" i="1" dirty="0" smtClean="0">
                <a:cs typeface="Calibri"/>
              </a:rPr>
              <a:t>-</a:t>
            </a:r>
            <a:r>
              <a:rPr lang="cs-CZ" i="1" u="sng" dirty="0" smtClean="0">
                <a:cs typeface="Calibri"/>
              </a:rPr>
              <a:t>š</a:t>
            </a:r>
            <a:r>
              <a:rPr lang="cs-CZ" i="1" dirty="0" smtClean="0">
                <a:cs typeface="Calibri"/>
              </a:rPr>
              <a:t>-í</a:t>
            </a:r>
            <a:r>
              <a:rPr lang="cs-CZ" dirty="0" smtClean="0">
                <a:cs typeface="Calibri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178774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Morfematika -seminář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(B) </a:t>
            </a:r>
            <a:r>
              <a:rPr lang="cs-CZ" u="sng" dirty="0" smtClean="0"/>
              <a:t>kmenotvorné</a:t>
            </a:r>
            <a:r>
              <a:rPr lang="cs-CZ" dirty="0" smtClean="0"/>
              <a:t> </a:t>
            </a:r>
            <a:r>
              <a:rPr lang="cs-CZ" dirty="0" err="1" smtClean="0"/>
              <a:t>Suf</a:t>
            </a:r>
            <a:r>
              <a:rPr lang="cs-CZ" dirty="0" smtClean="0"/>
              <a:t>: primárně se vyskytují ve slovesných tvarech (+ u slov odvozených od sloves), a to u sloves vždy za kořenem (</a:t>
            </a:r>
            <a:r>
              <a:rPr lang="cs-CZ" i="1" dirty="0" err="1" smtClean="0"/>
              <a:t>zív</a:t>
            </a:r>
            <a:r>
              <a:rPr lang="cs-CZ" i="1" dirty="0" smtClean="0"/>
              <a:t>-</a:t>
            </a:r>
            <a:r>
              <a:rPr lang="cs-CZ" i="1" dirty="0" smtClean="0">
                <a:solidFill>
                  <a:srgbClr val="FF0000"/>
                </a:solidFill>
              </a:rPr>
              <a:t>a</a:t>
            </a:r>
            <a:r>
              <a:rPr lang="cs-CZ" i="1" dirty="0" smtClean="0"/>
              <a:t>-t</a:t>
            </a:r>
            <a:r>
              <a:rPr lang="cs-CZ" dirty="0" smtClean="0"/>
              <a:t>) a u slov </a:t>
            </a:r>
            <a:r>
              <a:rPr lang="cs-CZ" dirty="0" err="1" smtClean="0"/>
              <a:t>odvizených</a:t>
            </a:r>
            <a:r>
              <a:rPr lang="cs-CZ" dirty="0" smtClean="0"/>
              <a:t> od sloves vždy za slovotvorným </a:t>
            </a:r>
            <a:r>
              <a:rPr lang="cs-CZ" dirty="0" err="1" smtClean="0"/>
              <a:t>Suf</a:t>
            </a:r>
            <a:r>
              <a:rPr lang="cs-CZ" dirty="0" smtClean="0"/>
              <a:t> (</a:t>
            </a:r>
            <a:r>
              <a:rPr lang="cs-CZ" i="1" dirty="0" smtClean="0"/>
              <a:t>plat-n-ý </a:t>
            </a:r>
            <a:r>
              <a:rPr lang="cs-CZ" i="1" dirty="0" smtClean="0">
                <a:cs typeface="Calibri"/>
              </a:rPr>
              <a:t>&gt; u-plat-n-</a:t>
            </a:r>
            <a:r>
              <a:rPr lang="cs-CZ" i="1" dirty="0" smtClean="0">
                <a:solidFill>
                  <a:srgbClr val="FF0000"/>
                </a:solidFill>
                <a:cs typeface="Calibri"/>
              </a:rPr>
              <a:t>i</a:t>
            </a:r>
            <a:r>
              <a:rPr lang="cs-CZ" i="1" dirty="0" smtClean="0">
                <a:cs typeface="Calibri"/>
              </a:rPr>
              <a:t>-t</a:t>
            </a:r>
            <a:r>
              <a:rPr lang="cs-CZ" dirty="0" smtClean="0">
                <a:cs typeface="Calibri"/>
              </a:rPr>
              <a:t>).</a:t>
            </a:r>
          </a:p>
          <a:p>
            <a:r>
              <a:rPr lang="cs-CZ" dirty="0" smtClean="0">
                <a:cs typeface="Calibri"/>
              </a:rPr>
              <a:t>Primární funkce je konstrukční, tj. spojovat kořenový morfém (rozšířený příp. slovotvorným </a:t>
            </a:r>
            <a:r>
              <a:rPr lang="cs-CZ" dirty="0" err="1" smtClean="0">
                <a:cs typeface="Calibri"/>
              </a:rPr>
              <a:t>Pref</a:t>
            </a:r>
            <a:r>
              <a:rPr lang="cs-CZ" dirty="0" smtClean="0">
                <a:cs typeface="Calibri"/>
              </a:rPr>
              <a:t> nebo </a:t>
            </a:r>
            <a:r>
              <a:rPr lang="cs-CZ" dirty="0" err="1" smtClean="0">
                <a:cs typeface="Calibri"/>
              </a:rPr>
              <a:t>Suf</a:t>
            </a:r>
            <a:r>
              <a:rPr lang="cs-CZ" dirty="0" smtClean="0">
                <a:cs typeface="Calibri"/>
              </a:rPr>
              <a:t>), nesoucí lexikální význam daného slova s tvarotvornými příponami, které vyjadřují jeho gramatické významy (kategorie).</a:t>
            </a:r>
          </a:p>
          <a:p>
            <a:endParaRPr lang="cs-CZ" dirty="0" smtClean="0">
              <a:cs typeface="Calibri"/>
            </a:endParaRPr>
          </a:p>
          <a:p>
            <a:r>
              <a:rPr lang="cs-CZ" dirty="0" smtClean="0">
                <a:cs typeface="Calibri"/>
              </a:rPr>
              <a:t>    </a:t>
            </a:r>
            <a:r>
              <a:rPr lang="cs-CZ" dirty="0" smtClean="0"/>
              <a:t>                     </a:t>
            </a:r>
            <a:r>
              <a:rPr lang="cs-CZ" i="1" dirty="0" smtClean="0"/>
              <a:t>nes-</a:t>
            </a:r>
            <a:r>
              <a:rPr lang="cs-CZ" i="1" dirty="0" smtClean="0">
                <a:solidFill>
                  <a:srgbClr val="FF0000"/>
                </a:solidFill>
              </a:rPr>
              <a:t>e</a:t>
            </a:r>
            <a:r>
              <a:rPr lang="cs-CZ" i="1" dirty="0" smtClean="0"/>
              <a:t>-0 / hraj-</a:t>
            </a:r>
            <a:r>
              <a:rPr lang="cs-CZ" i="1" dirty="0" smtClean="0">
                <a:solidFill>
                  <a:srgbClr val="FF0000"/>
                </a:solidFill>
              </a:rPr>
              <a:t>0</a:t>
            </a:r>
            <a:r>
              <a:rPr lang="cs-CZ" i="1" dirty="0" smtClean="0"/>
              <a:t>-í / u-děl-</a:t>
            </a:r>
            <a:r>
              <a:rPr lang="cs-CZ" i="1" dirty="0" smtClean="0">
                <a:solidFill>
                  <a:srgbClr val="FF0000"/>
                </a:solidFill>
              </a:rPr>
              <a:t>á</a:t>
            </a:r>
            <a:r>
              <a:rPr lang="cs-CZ" i="1" dirty="0" smtClean="0"/>
              <a:t>-</a:t>
            </a:r>
            <a:r>
              <a:rPr lang="cs-CZ" i="1" dirty="0" err="1" smtClean="0"/>
              <a:t>me</a:t>
            </a:r>
            <a:endParaRPr lang="cs-CZ" i="1" dirty="0" smtClean="0"/>
          </a:p>
          <a:p>
            <a:r>
              <a:rPr lang="cs-CZ" i="1" dirty="0"/>
              <a:t> </a:t>
            </a:r>
            <a:r>
              <a:rPr lang="cs-CZ" i="1" dirty="0" smtClean="0"/>
              <a:t>                        </a:t>
            </a:r>
            <a:r>
              <a:rPr lang="cs-CZ" i="1" dirty="0" err="1" smtClean="0"/>
              <a:t>krot</a:t>
            </a:r>
            <a:r>
              <a:rPr lang="cs-CZ" i="1" dirty="0" smtClean="0"/>
              <a:t>-</a:t>
            </a:r>
            <a:r>
              <a:rPr lang="cs-CZ" i="1" dirty="0" smtClean="0">
                <a:solidFill>
                  <a:srgbClr val="FF0000"/>
                </a:solidFill>
              </a:rPr>
              <a:t>i</a:t>
            </a:r>
            <a:r>
              <a:rPr lang="cs-CZ" i="1" dirty="0" smtClean="0"/>
              <a:t>-t </a:t>
            </a:r>
            <a:r>
              <a:rPr lang="cs-CZ" i="1" dirty="0" smtClean="0">
                <a:cs typeface="Calibri"/>
              </a:rPr>
              <a:t>&gt; krot-</a:t>
            </a:r>
            <a:r>
              <a:rPr lang="cs-CZ" i="1" dirty="0" smtClean="0">
                <a:solidFill>
                  <a:srgbClr val="FF0000"/>
                </a:solidFill>
                <a:cs typeface="Calibri"/>
              </a:rPr>
              <a:t>i</a:t>
            </a:r>
            <a:r>
              <a:rPr lang="cs-CZ" i="1" dirty="0" smtClean="0">
                <a:cs typeface="Calibri"/>
              </a:rPr>
              <a:t>-tel-0 / </a:t>
            </a:r>
            <a:r>
              <a:rPr lang="cs-CZ" i="1" dirty="0" err="1" smtClean="0">
                <a:cs typeface="Calibri"/>
              </a:rPr>
              <a:t>roz</a:t>
            </a:r>
            <a:r>
              <a:rPr lang="cs-CZ" i="1" dirty="0" smtClean="0">
                <a:cs typeface="Calibri"/>
              </a:rPr>
              <a:t>-děl-</a:t>
            </a:r>
            <a:r>
              <a:rPr lang="cs-CZ" i="1" dirty="0" smtClean="0">
                <a:solidFill>
                  <a:srgbClr val="FF0000"/>
                </a:solidFill>
                <a:cs typeface="Calibri"/>
              </a:rPr>
              <a:t>ova</a:t>
            </a:r>
            <a:r>
              <a:rPr lang="cs-CZ" i="1" dirty="0" smtClean="0">
                <a:cs typeface="Calibri"/>
              </a:rPr>
              <a:t>-t &gt; roz-děl-</a:t>
            </a:r>
            <a:r>
              <a:rPr lang="cs-CZ" i="1" dirty="0" smtClean="0">
                <a:solidFill>
                  <a:srgbClr val="FF0000"/>
                </a:solidFill>
                <a:cs typeface="Calibri"/>
              </a:rPr>
              <a:t>ova</a:t>
            </a:r>
            <a:r>
              <a:rPr lang="cs-CZ" i="1" dirty="0" smtClean="0">
                <a:cs typeface="Calibri"/>
              </a:rPr>
              <a:t>-č-0</a:t>
            </a:r>
            <a:endParaRPr lang="cs-CZ" i="1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9393" y="4571999"/>
            <a:ext cx="15240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63968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Morfematika -seminář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>
                <a:cs typeface="Calibri"/>
              </a:rPr>
              <a:t>KMEN</a:t>
            </a:r>
            <a:r>
              <a:rPr lang="cs-CZ" dirty="0">
                <a:cs typeface="Calibri"/>
              </a:rPr>
              <a:t>: část slovesného tvaru skládajícího se z KM + KP</a:t>
            </a:r>
          </a:p>
          <a:p>
            <a:r>
              <a:rPr lang="cs-CZ" dirty="0">
                <a:cs typeface="Calibri"/>
              </a:rPr>
              <a:t> </a:t>
            </a:r>
            <a:endParaRPr lang="cs-CZ" dirty="0" smtClean="0">
              <a:cs typeface="Calibri"/>
            </a:endParaRPr>
          </a:p>
          <a:p>
            <a:r>
              <a:rPr lang="cs-CZ" i="1" dirty="0" smtClean="0">
                <a:cs typeface="Calibri"/>
              </a:rPr>
              <a:t>vy-tuš-i-l-i </a:t>
            </a:r>
            <a:r>
              <a:rPr lang="cs-CZ" i="1" dirty="0">
                <a:cs typeface="Calibri"/>
              </a:rPr>
              <a:t>&gt; </a:t>
            </a:r>
            <a:r>
              <a:rPr lang="cs-CZ" i="1" u="sng" dirty="0">
                <a:cs typeface="Calibri"/>
              </a:rPr>
              <a:t>vy-tuš-i </a:t>
            </a:r>
            <a:r>
              <a:rPr lang="cs-CZ" i="1" dirty="0">
                <a:cs typeface="Calibri"/>
              </a:rPr>
              <a:t>/ stah-ova-t &gt; </a:t>
            </a:r>
            <a:r>
              <a:rPr lang="cs-CZ" i="1" u="sng" dirty="0" smtClean="0">
                <a:cs typeface="Calibri"/>
              </a:rPr>
              <a:t>stah-ova</a:t>
            </a:r>
            <a:r>
              <a:rPr lang="cs-CZ" i="1" dirty="0" smtClean="0">
                <a:cs typeface="Calibri"/>
              </a:rPr>
              <a:t> / vy-</a:t>
            </a:r>
            <a:r>
              <a:rPr lang="cs-CZ" i="1" dirty="0" err="1" smtClean="0">
                <a:cs typeface="Calibri"/>
              </a:rPr>
              <a:t>pad</a:t>
            </a:r>
            <a:r>
              <a:rPr lang="cs-CZ" i="1" dirty="0" smtClean="0">
                <a:cs typeface="Calibri"/>
              </a:rPr>
              <a:t>-á-v-a-l-i &gt; </a:t>
            </a:r>
            <a:r>
              <a:rPr lang="cs-CZ" i="1" u="sng" dirty="0" smtClean="0">
                <a:cs typeface="Calibri"/>
              </a:rPr>
              <a:t>vy-</a:t>
            </a:r>
            <a:r>
              <a:rPr lang="cs-CZ" i="1" u="sng" dirty="0" err="1" smtClean="0">
                <a:cs typeface="Calibri"/>
              </a:rPr>
              <a:t>pad</a:t>
            </a:r>
            <a:r>
              <a:rPr lang="cs-CZ" i="1" u="sng" dirty="0" smtClean="0">
                <a:cs typeface="Calibri"/>
              </a:rPr>
              <a:t>-á-v-a</a:t>
            </a:r>
          </a:p>
          <a:p>
            <a:r>
              <a:rPr lang="cs-CZ" i="1" dirty="0">
                <a:cs typeface="Calibri"/>
              </a:rPr>
              <a:t> </a:t>
            </a:r>
            <a:r>
              <a:rPr lang="cs-CZ" i="1" dirty="0" smtClean="0">
                <a:cs typeface="Calibri"/>
              </a:rPr>
              <a:t>skáč-0-u &gt; </a:t>
            </a:r>
            <a:r>
              <a:rPr lang="cs-CZ" i="1" u="sng" dirty="0" smtClean="0">
                <a:cs typeface="Calibri"/>
              </a:rPr>
              <a:t>skáč-0</a:t>
            </a:r>
            <a:r>
              <a:rPr lang="cs-CZ" i="1" dirty="0" smtClean="0">
                <a:cs typeface="Calibri"/>
              </a:rPr>
              <a:t> / po-nes-e-š &gt; </a:t>
            </a:r>
            <a:r>
              <a:rPr lang="cs-CZ" i="1" u="sng" dirty="0" smtClean="0">
                <a:cs typeface="Calibri"/>
              </a:rPr>
              <a:t>nes-e</a:t>
            </a:r>
            <a:endParaRPr lang="cs-CZ" i="1" u="sng" dirty="0">
              <a:cs typeface="Calibri"/>
            </a:endParaRPr>
          </a:p>
          <a:p>
            <a:r>
              <a:rPr lang="cs-CZ" u="sng" dirty="0">
                <a:cs typeface="Calibri"/>
              </a:rPr>
              <a:t>                       </a:t>
            </a:r>
          </a:p>
          <a:p>
            <a:r>
              <a:rPr lang="cs-CZ" b="1" dirty="0">
                <a:cs typeface="Calibri"/>
              </a:rPr>
              <a:t>MORFOLOGICKÁ BÁZE: </a:t>
            </a:r>
            <a:r>
              <a:rPr lang="cs-CZ" dirty="0">
                <a:cs typeface="Calibri"/>
              </a:rPr>
              <a:t>část slovesného tvaru skládající se morf(</a:t>
            </a:r>
            <a:r>
              <a:rPr lang="cs-CZ" dirty="0" err="1">
                <a:cs typeface="Calibri"/>
              </a:rPr>
              <a:t>ém</a:t>
            </a:r>
            <a:r>
              <a:rPr lang="cs-CZ" dirty="0">
                <a:cs typeface="Calibri"/>
              </a:rPr>
              <a:t>)ů, které se vyskytují ve všech tvarech daného slovesa čili </a:t>
            </a:r>
            <a:r>
              <a:rPr lang="cs-CZ" b="1" dirty="0">
                <a:cs typeface="Calibri"/>
              </a:rPr>
              <a:t>TVAROTVORNÝ ZÁKLAD </a:t>
            </a:r>
          </a:p>
          <a:p>
            <a:r>
              <a:rPr lang="cs-CZ" dirty="0" smtClean="0"/>
              <a:t>                </a:t>
            </a:r>
            <a:r>
              <a:rPr lang="cs-CZ" i="1" dirty="0" smtClean="0"/>
              <a:t>vy-tuš- / stah- / vy-</a:t>
            </a:r>
            <a:r>
              <a:rPr lang="cs-CZ" i="1" dirty="0" err="1" smtClean="0"/>
              <a:t>pad</a:t>
            </a:r>
            <a:r>
              <a:rPr lang="cs-CZ" i="1" dirty="0" smtClean="0"/>
              <a:t>-á-v / </a:t>
            </a:r>
            <a:r>
              <a:rPr lang="cs-CZ" i="1" dirty="0" err="1" smtClean="0"/>
              <a:t>skáč</a:t>
            </a:r>
            <a:r>
              <a:rPr lang="cs-CZ" i="1" dirty="0" smtClean="0"/>
              <a:t>- / pones -</a:t>
            </a:r>
            <a:r>
              <a:rPr lang="cs-CZ" dirty="0" smtClean="0"/>
              <a:t> </a:t>
            </a:r>
            <a:endParaRPr lang="cs-CZ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1037" y="2784020"/>
            <a:ext cx="1025977" cy="384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1036" y="5467349"/>
            <a:ext cx="1025977" cy="384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6882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tvarosloví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344188"/>
            <a:ext cx="10456672" cy="42852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Morfologie</a:t>
            </a:r>
            <a:r>
              <a:rPr lang="cs-CZ" dirty="0" smtClean="0"/>
              <a:t> je nauka o vnitřní struktuře slov.    (morfologie ~ gramatika: hierarchie jazykových rovin)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M</a:t>
            </a:r>
            <a:r>
              <a:rPr lang="cs-CZ" dirty="0" smtClean="0"/>
              <a:t>orfologie jako termín: 2. pol. 19. st. (společně s fonologií a syntaxí)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b="1" dirty="0"/>
              <a:t>(1) Morfologie je nauka o systematické </a:t>
            </a:r>
            <a:r>
              <a:rPr lang="cs-CZ" b="1" dirty="0" err="1"/>
              <a:t>kovariaci</a:t>
            </a:r>
            <a:r>
              <a:rPr lang="cs-CZ" b="1" dirty="0"/>
              <a:t> formy a významu slov.</a:t>
            </a:r>
            <a:br>
              <a:rPr lang="cs-CZ" b="1" dirty="0"/>
            </a:br>
            <a:r>
              <a:rPr lang="cs-CZ" b="1" dirty="0"/>
              <a:t>      </a:t>
            </a:r>
            <a:r>
              <a:rPr lang="cs-CZ" dirty="0"/>
              <a:t>- k vzájemné vazbě formy a významu dochází systematicky u skupiny slov /nejde o náhodu: </a:t>
            </a:r>
            <a:r>
              <a:rPr lang="cs-CZ" i="1" dirty="0" err="1"/>
              <a:t>hear</a:t>
            </a:r>
            <a:r>
              <a:rPr lang="cs-CZ" i="1" dirty="0"/>
              <a:t> – </a:t>
            </a:r>
            <a:r>
              <a:rPr lang="cs-CZ" i="1" dirty="0" err="1"/>
              <a:t>ear</a:t>
            </a:r>
            <a:r>
              <a:rPr lang="cs-CZ" i="1" dirty="0"/>
              <a:t>: </a:t>
            </a:r>
            <a:r>
              <a:rPr lang="cs-CZ" dirty="0"/>
              <a:t>h jako „užít“ ucho → *</a:t>
            </a:r>
            <a:r>
              <a:rPr lang="cs-CZ" i="1" dirty="0" err="1"/>
              <a:t>heye</a:t>
            </a:r>
            <a:r>
              <a:rPr lang="cs-CZ" dirty="0"/>
              <a:t> nebo *</a:t>
            </a:r>
            <a:r>
              <a:rPr lang="cs-CZ" i="1" dirty="0" err="1"/>
              <a:t>helbow</a:t>
            </a:r>
            <a:endParaRPr lang="cs-CZ" b="1" i="1" dirty="0"/>
          </a:p>
          <a:p>
            <a:pPr marL="0" indent="0">
              <a:buNone/>
            </a:pPr>
            <a:endParaRPr lang="cs-CZ" dirty="0" smtClean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0100" y="229288"/>
            <a:ext cx="2324100" cy="2211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97808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Morfematika -seminář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u="sng" dirty="0" smtClean="0"/>
              <a:t>Alternace KP – slovesné třídy</a:t>
            </a:r>
            <a:r>
              <a:rPr lang="cs-CZ" dirty="0" smtClean="0"/>
              <a:t>: KP může být realizována různě, obecně se rozlišují dva typy KP, a tedy 2 sady tvarů od nich tvořených:</a:t>
            </a:r>
          </a:p>
          <a:p>
            <a:r>
              <a:rPr lang="cs-CZ" b="1" dirty="0" smtClean="0"/>
              <a:t>Prézentní (přítomný) kmen</a:t>
            </a:r>
            <a:r>
              <a:rPr lang="cs-CZ" dirty="0" smtClean="0"/>
              <a:t>: tvary </a:t>
            </a:r>
            <a:r>
              <a:rPr lang="cs-CZ" dirty="0" err="1" smtClean="0"/>
              <a:t>ind</a:t>
            </a:r>
            <a:r>
              <a:rPr lang="cs-CZ" dirty="0" smtClean="0"/>
              <a:t>. </a:t>
            </a:r>
            <a:r>
              <a:rPr lang="cs-CZ" dirty="0" err="1"/>
              <a:t>p</a:t>
            </a:r>
            <a:r>
              <a:rPr lang="cs-CZ" dirty="0" err="1" smtClean="0"/>
              <a:t>réz</a:t>
            </a:r>
            <a:r>
              <a:rPr lang="cs-CZ" dirty="0" smtClean="0"/>
              <a:t>., imperativ, přechodník přít. </a:t>
            </a:r>
          </a:p>
          <a:p>
            <a:r>
              <a:rPr lang="cs-CZ" b="1" dirty="0" smtClean="0"/>
              <a:t>Infinitivní (minulý) kmen</a:t>
            </a:r>
            <a:r>
              <a:rPr lang="cs-CZ" dirty="0" smtClean="0"/>
              <a:t>: tvary infinit., příčestí činné a trpné, přechodník minulý</a:t>
            </a:r>
          </a:p>
          <a:p>
            <a:r>
              <a:rPr lang="cs-CZ" dirty="0" smtClean="0"/>
              <a:t>                kupuje </a:t>
            </a:r>
            <a:r>
              <a:rPr lang="cs-CZ" i="1" dirty="0" smtClean="0">
                <a:cs typeface="Calibri"/>
              </a:rPr>
              <a:t>&gt; kup-</a:t>
            </a:r>
            <a:r>
              <a:rPr lang="cs-CZ" i="1" dirty="0" err="1" smtClean="0">
                <a:solidFill>
                  <a:srgbClr val="FF0000"/>
                </a:solidFill>
                <a:cs typeface="Calibri"/>
              </a:rPr>
              <a:t>uje</a:t>
            </a:r>
            <a:r>
              <a:rPr lang="cs-CZ" i="1" dirty="0" smtClean="0">
                <a:cs typeface="Calibri"/>
              </a:rPr>
              <a:t>-š / kup-</a:t>
            </a:r>
            <a:r>
              <a:rPr lang="cs-CZ" i="1" dirty="0" err="1" smtClean="0">
                <a:solidFill>
                  <a:srgbClr val="FF0000"/>
                </a:solidFill>
                <a:cs typeface="Calibri"/>
              </a:rPr>
              <a:t>uje</a:t>
            </a:r>
            <a:r>
              <a:rPr lang="cs-CZ" i="1" dirty="0" smtClean="0">
                <a:cs typeface="Calibri"/>
              </a:rPr>
              <a:t>-</a:t>
            </a:r>
            <a:r>
              <a:rPr lang="cs-CZ" i="1" dirty="0" err="1" smtClean="0">
                <a:cs typeface="Calibri"/>
              </a:rPr>
              <a:t>me</a:t>
            </a:r>
            <a:endParaRPr lang="cs-CZ" i="1" dirty="0" smtClean="0">
              <a:cs typeface="Calibri"/>
            </a:endParaRPr>
          </a:p>
          <a:p>
            <a:r>
              <a:rPr lang="cs-CZ" i="1" dirty="0">
                <a:cs typeface="Calibri"/>
              </a:rPr>
              <a:t> </a:t>
            </a:r>
            <a:r>
              <a:rPr lang="cs-CZ" i="1" dirty="0" smtClean="0">
                <a:cs typeface="Calibri"/>
              </a:rPr>
              <a:t>                         &gt; kup-</a:t>
            </a:r>
            <a:r>
              <a:rPr lang="cs-CZ" i="1" dirty="0" smtClean="0">
                <a:solidFill>
                  <a:srgbClr val="FF0000"/>
                </a:solidFill>
                <a:cs typeface="Calibri"/>
              </a:rPr>
              <a:t>ova</a:t>
            </a:r>
            <a:r>
              <a:rPr lang="cs-CZ" i="1" dirty="0" smtClean="0">
                <a:cs typeface="Calibri"/>
              </a:rPr>
              <a:t>-t / kup-</a:t>
            </a:r>
            <a:r>
              <a:rPr lang="cs-CZ" i="1" dirty="0" smtClean="0">
                <a:solidFill>
                  <a:srgbClr val="FF0000"/>
                </a:solidFill>
                <a:cs typeface="Calibri"/>
              </a:rPr>
              <a:t>ova</a:t>
            </a:r>
            <a:r>
              <a:rPr lang="cs-CZ" i="1" dirty="0" smtClean="0">
                <a:cs typeface="Calibri"/>
              </a:rPr>
              <a:t>-l        </a:t>
            </a:r>
          </a:p>
          <a:p>
            <a:endParaRPr lang="cs-CZ" i="1" dirty="0">
              <a:cs typeface="Calibri"/>
            </a:endParaRPr>
          </a:p>
          <a:p>
            <a:r>
              <a:rPr lang="cs-CZ" i="1" dirty="0" smtClean="0">
                <a:cs typeface="Calibri"/>
              </a:rPr>
              <a:t>                     </a:t>
            </a:r>
            <a:r>
              <a:rPr lang="cs-CZ" i="1" dirty="0" err="1" smtClean="0">
                <a:cs typeface="Calibri"/>
              </a:rPr>
              <a:t>uje</a:t>
            </a:r>
            <a:r>
              <a:rPr lang="cs-CZ" i="1" dirty="0" smtClean="0">
                <a:cs typeface="Calibri"/>
              </a:rPr>
              <a:t>/ova (</a:t>
            </a:r>
            <a:r>
              <a:rPr lang="cs-CZ" i="1" dirty="0" err="1" smtClean="0">
                <a:cs typeface="Calibri"/>
              </a:rPr>
              <a:t>Prez</a:t>
            </a:r>
            <a:r>
              <a:rPr lang="cs-CZ" i="1" dirty="0" smtClean="0">
                <a:cs typeface="Calibri"/>
              </a:rPr>
              <a:t>. </a:t>
            </a:r>
            <a:r>
              <a:rPr lang="cs-CZ" b="1" i="1" dirty="0" smtClean="0">
                <a:cs typeface="Calibri"/>
              </a:rPr>
              <a:t>kupuje</a:t>
            </a:r>
            <a:r>
              <a:rPr lang="cs-CZ" i="1" dirty="0" smtClean="0">
                <a:cs typeface="Calibri"/>
              </a:rPr>
              <a:t> – Infinit. </a:t>
            </a:r>
            <a:r>
              <a:rPr lang="cs-CZ" b="1" i="1" dirty="0" err="1" smtClean="0">
                <a:cs typeface="Calibri"/>
              </a:rPr>
              <a:t>kupova</a:t>
            </a:r>
            <a:r>
              <a:rPr lang="cs-CZ" i="1" dirty="0" smtClean="0">
                <a:cs typeface="Calibri"/>
              </a:rPr>
              <a:t>)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  </a:t>
            </a:r>
            <a:endParaRPr lang="cs-CZ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741" y="4106634"/>
            <a:ext cx="1025977" cy="384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5241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Morfematika -seminář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5 slovesných tříd podle </a:t>
            </a:r>
            <a:r>
              <a:rPr lang="cs-CZ" dirty="0" err="1" smtClean="0"/>
              <a:t>prez</a:t>
            </a:r>
            <a:r>
              <a:rPr lang="cs-CZ" dirty="0" smtClean="0"/>
              <a:t>. kmene:</a:t>
            </a:r>
          </a:p>
          <a:p>
            <a:r>
              <a:rPr lang="cs-CZ" dirty="0" smtClean="0"/>
              <a:t>1. třída </a:t>
            </a:r>
            <a:r>
              <a:rPr lang="cs-CZ" i="1" dirty="0" smtClean="0">
                <a:solidFill>
                  <a:srgbClr val="FF0000"/>
                </a:solidFill>
              </a:rPr>
              <a:t>-e- </a:t>
            </a:r>
            <a:r>
              <a:rPr lang="cs-CZ" dirty="0" smtClean="0"/>
              <a:t>(</a:t>
            </a:r>
            <a:r>
              <a:rPr lang="cs-CZ" i="1" dirty="0" smtClean="0"/>
              <a:t>nes-</a:t>
            </a:r>
            <a:r>
              <a:rPr lang="cs-CZ" i="1" u="sng" dirty="0" smtClean="0"/>
              <a:t>e</a:t>
            </a:r>
            <a:r>
              <a:rPr lang="cs-CZ" i="1" dirty="0" smtClean="0"/>
              <a:t>-0, ber-e-0; maž-</a:t>
            </a:r>
            <a:r>
              <a:rPr lang="cs-CZ" i="1" u="sng" dirty="0" smtClean="0"/>
              <a:t>e</a:t>
            </a:r>
            <a:r>
              <a:rPr lang="cs-CZ" i="1" dirty="0" smtClean="0"/>
              <a:t>-0, peč-</a:t>
            </a:r>
            <a:r>
              <a:rPr lang="cs-CZ" i="1" u="sng" dirty="0" smtClean="0"/>
              <a:t>e</a:t>
            </a:r>
            <a:r>
              <a:rPr lang="cs-CZ" i="1" dirty="0" smtClean="0"/>
              <a:t>-0, umř-</a:t>
            </a:r>
            <a:r>
              <a:rPr lang="cs-CZ" i="1" u="sng" dirty="0" smtClean="0"/>
              <a:t>e</a:t>
            </a:r>
            <a:r>
              <a:rPr lang="cs-CZ" i="1" dirty="0" smtClean="0"/>
              <a:t>-0/tř</a:t>
            </a:r>
            <a:r>
              <a:rPr lang="cs-CZ" dirty="0" smtClean="0"/>
              <a:t>-</a:t>
            </a:r>
            <a:r>
              <a:rPr lang="cs-CZ" u="sng" dirty="0" smtClean="0"/>
              <a:t>e</a:t>
            </a:r>
            <a:r>
              <a:rPr lang="cs-CZ" dirty="0" smtClean="0"/>
              <a:t>-0) </a:t>
            </a:r>
          </a:p>
          <a:p>
            <a:r>
              <a:rPr lang="cs-CZ" dirty="0" smtClean="0"/>
              <a:t>2. třída </a:t>
            </a:r>
            <a:r>
              <a:rPr lang="cs-CZ" i="1" dirty="0" smtClean="0">
                <a:solidFill>
                  <a:srgbClr val="FF0000"/>
                </a:solidFill>
              </a:rPr>
              <a:t>-ne- </a:t>
            </a:r>
            <a:r>
              <a:rPr lang="cs-CZ" dirty="0" smtClean="0"/>
              <a:t>(</a:t>
            </a:r>
            <a:r>
              <a:rPr lang="cs-CZ" i="1" dirty="0" smtClean="0"/>
              <a:t>tisk-</a:t>
            </a:r>
            <a:r>
              <a:rPr lang="cs-CZ" i="1" u="sng" dirty="0" smtClean="0"/>
              <a:t>ne</a:t>
            </a:r>
            <a:r>
              <a:rPr lang="cs-CZ" i="1" dirty="0" smtClean="0"/>
              <a:t>-0, mi-</a:t>
            </a:r>
            <a:r>
              <a:rPr lang="cs-CZ" i="1" u="sng" dirty="0" smtClean="0"/>
              <a:t>ne</a:t>
            </a:r>
            <a:r>
              <a:rPr lang="cs-CZ" i="1" dirty="0" smtClean="0"/>
              <a:t>-0, zač-</a:t>
            </a:r>
            <a:r>
              <a:rPr lang="cs-CZ" i="1" u="sng" dirty="0" smtClean="0"/>
              <a:t>ne</a:t>
            </a:r>
            <a:r>
              <a:rPr lang="cs-CZ" i="1" dirty="0" smtClean="0"/>
              <a:t>-0</a:t>
            </a:r>
            <a:r>
              <a:rPr lang="cs-CZ" dirty="0" smtClean="0"/>
              <a:t>) </a:t>
            </a:r>
          </a:p>
          <a:p>
            <a:r>
              <a:rPr lang="cs-CZ" dirty="0" smtClean="0"/>
              <a:t>3. třída </a:t>
            </a:r>
            <a:r>
              <a:rPr lang="cs-CZ" i="1" dirty="0">
                <a:solidFill>
                  <a:srgbClr val="FF0000"/>
                </a:solidFill>
              </a:rPr>
              <a:t>-</a:t>
            </a:r>
            <a:r>
              <a:rPr lang="cs-CZ" i="1" dirty="0" smtClean="0">
                <a:solidFill>
                  <a:srgbClr val="FF0000"/>
                </a:solidFill>
              </a:rPr>
              <a:t>(u)je- </a:t>
            </a:r>
            <a:r>
              <a:rPr lang="cs-CZ" dirty="0" smtClean="0"/>
              <a:t>(</a:t>
            </a:r>
            <a:r>
              <a:rPr lang="cs-CZ" i="1" dirty="0" smtClean="0"/>
              <a:t>kry-</a:t>
            </a:r>
            <a:r>
              <a:rPr lang="cs-CZ" i="1" u="sng" dirty="0" smtClean="0"/>
              <a:t>je</a:t>
            </a:r>
            <a:r>
              <a:rPr lang="cs-CZ" i="1" dirty="0" smtClean="0"/>
              <a:t>-0, kup-</a:t>
            </a:r>
            <a:r>
              <a:rPr lang="cs-CZ" i="1" u="sng" dirty="0" smtClean="0"/>
              <a:t>uje</a:t>
            </a:r>
            <a:r>
              <a:rPr lang="cs-CZ" i="1" dirty="0" smtClean="0"/>
              <a:t>-0</a:t>
            </a:r>
            <a:r>
              <a:rPr lang="cs-CZ" dirty="0" smtClean="0"/>
              <a:t>) </a:t>
            </a:r>
          </a:p>
          <a:p>
            <a:r>
              <a:rPr lang="cs-CZ" dirty="0" smtClean="0"/>
              <a:t>4. třída </a:t>
            </a:r>
            <a:r>
              <a:rPr lang="cs-CZ" i="1" dirty="0" smtClean="0">
                <a:solidFill>
                  <a:srgbClr val="FF0000"/>
                </a:solidFill>
              </a:rPr>
              <a:t>-í- </a:t>
            </a:r>
            <a:r>
              <a:rPr lang="cs-CZ" dirty="0" smtClean="0"/>
              <a:t>(</a:t>
            </a:r>
            <a:r>
              <a:rPr lang="cs-CZ" i="1" dirty="0" smtClean="0"/>
              <a:t>pros-</a:t>
            </a:r>
            <a:r>
              <a:rPr lang="cs-CZ" i="1" u="sng" dirty="0" smtClean="0"/>
              <a:t>í</a:t>
            </a:r>
            <a:r>
              <a:rPr lang="cs-CZ" i="1" dirty="0" smtClean="0"/>
              <a:t>-0, trp-</a:t>
            </a:r>
            <a:r>
              <a:rPr lang="cs-CZ" i="1" u="sng" dirty="0" smtClean="0"/>
              <a:t>í</a:t>
            </a:r>
            <a:r>
              <a:rPr lang="cs-CZ" i="1" dirty="0" smtClean="0"/>
              <a:t>-0, sáz-</a:t>
            </a:r>
            <a:r>
              <a:rPr lang="cs-CZ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í</a:t>
            </a:r>
            <a:r>
              <a:rPr lang="cs-CZ" i="1" dirty="0" smtClean="0"/>
              <a:t>-0</a:t>
            </a:r>
            <a:r>
              <a:rPr lang="cs-CZ" dirty="0" smtClean="0"/>
              <a:t>)</a:t>
            </a:r>
          </a:p>
          <a:p>
            <a:r>
              <a:rPr lang="cs-CZ" dirty="0" smtClean="0"/>
              <a:t>5. třída </a:t>
            </a:r>
            <a:r>
              <a:rPr lang="cs-CZ" i="1" dirty="0" smtClean="0">
                <a:solidFill>
                  <a:srgbClr val="FF0000"/>
                </a:solidFill>
              </a:rPr>
              <a:t>-á- </a:t>
            </a:r>
            <a:r>
              <a:rPr lang="cs-CZ" dirty="0" smtClean="0"/>
              <a:t>(</a:t>
            </a:r>
            <a:r>
              <a:rPr lang="cs-CZ" i="1" dirty="0" smtClean="0"/>
              <a:t>děl-</a:t>
            </a:r>
            <a:r>
              <a:rPr lang="cs-CZ" i="1" u="sng" dirty="0" smtClean="0"/>
              <a:t>á</a:t>
            </a:r>
            <a:r>
              <a:rPr lang="cs-CZ" i="1" dirty="0" smtClean="0"/>
              <a:t>-0</a:t>
            </a:r>
            <a:r>
              <a:rPr lang="cs-CZ" dirty="0" smtClean="0"/>
              <a:t>)</a:t>
            </a:r>
          </a:p>
          <a:p>
            <a:endParaRPr lang="cs-CZ" dirty="0"/>
          </a:p>
          <a:p>
            <a:r>
              <a:rPr lang="cs-CZ" dirty="0" smtClean="0"/>
              <a:t>Pozn.: tzv. atematická slovesa, tj. nemají KP: </a:t>
            </a:r>
            <a:r>
              <a:rPr lang="cs-CZ" i="1" dirty="0" smtClean="0"/>
              <a:t>být (</a:t>
            </a:r>
            <a:r>
              <a:rPr lang="cs-CZ" i="1" dirty="0" err="1" smtClean="0"/>
              <a:t>jse</a:t>
            </a:r>
            <a:r>
              <a:rPr lang="cs-CZ" i="1" dirty="0" smtClean="0"/>
              <a:t>-m); vědět (ví-m) a jíst (jí-m)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213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Morfematika -seminář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(C) </a:t>
            </a:r>
            <a:r>
              <a:rPr lang="cs-CZ" u="sng" dirty="0" smtClean="0"/>
              <a:t>tvarotvorné přípony</a:t>
            </a:r>
            <a:r>
              <a:rPr lang="cs-CZ" dirty="0" smtClean="0"/>
              <a:t>: slouží k vyjádření gramatických významů (morfologických kategorií) slov/slovních tvarů, v nichž se vyskytují.</a:t>
            </a:r>
          </a:p>
          <a:p>
            <a:r>
              <a:rPr lang="cs-CZ" dirty="0" smtClean="0"/>
              <a:t>   (C1) Nefinální tvarotvorné přípony: po nich logicky následuje nějaký finální tvarotvorná přípona.</a:t>
            </a:r>
          </a:p>
          <a:p>
            <a:r>
              <a:rPr lang="cs-CZ" dirty="0"/>
              <a:t> </a:t>
            </a:r>
            <a:r>
              <a:rPr lang="cs-CZ" dirty="0" smtClean="0"/>
              <a:t>         (i) příčestí činné (minulé)</a:t>
            </a:r>
          </a:p>
          <a:p>
            <a:r>
              <a:rPr lang="cs-CZ" dirty="0"/>
              <a:t> </a:t>
            </a:r>
            <a:r>
              <a:rPr lang="cs-CZ" dirty="0" smtClean="0"/>
              <a:t>         (</a:t>
            </a:r>
            <a:r>
              <a:rPr lang="cs-CZ" dirty="0" err="1" smtClean="0"/>
              <a:t>ii</a:t>
            </a:r>
            <a:r>
              <a:rPr lang="cs-CZ" dirty="0" smtClean="0"/>
              <a:t>) příčestí trpné </a:t>
            </a:r>
          </a:p>
          <a:p>
            <a:r>
              <a:rPr lang="cs-CZ" dirty="0"/>
              <a:t> </a:t>
            </a:r>
            <a:r>
              <a:rPr lang="cs-CZ" dirty="0" smtClean="0"/>
              <a:t>         (</a:t>
            </a:r>
            <a:r>
              <a:rPr lang="cs-CZ" dirty="0" err="1" smtClean="0"/>
              <a:t>iii</a:t>
            </a:r>
            <a:r>
              <a:rPr lang="cs-CZ" dirty="0" smtClean="0"/>
              <a:t>) přechodník přítomný</a:t>
            </a:r>
          </a:p>
          <a:p>
            <a:r>
              <a:rPr lang="cs-CZ" dirty="0"/>
              <a:t> </a:t>
            </a:r>
            <a:r>
              <a:rPr lang="cs-CZ" dirty="0" smtClean="0"/>
              <a:t>         (</a:t>
            </a:r>
            <a:r>
              <a:rPr lang="cs-CZ" dirty="0" err="1" smtClean="0"/>
              <a:t>iv</a:t>
            </a:r>
            <a:r>
              <a:rPr lang="cs-CZ" dirty="0" smtClean="0"/>
              <a:t>) přechodník minulý </a:t>
            </a:r>
          </a:p>
          <a:p>
            <a:r>
              <a:rPr lang="cs-CZ" dirty="0" smtClean="0"/>
              <a:t>Pouze u sloves, sekundárně ovšem i u jmenných tvarů kopírujících strukturu motivujícího slovesa (</a:t>
            </a:r>
            <a:r>
              <a:rPr lang="cs-CZ" i="1" dirty="0" smtClean="0"/>
              <a:t>mích-á-</a:t>
            </a:r>
            <a:r>
              <a:rPr lang="cs-CZ" i="1" u="sng" dirty="0" smtClean="0">
                <a:solidFill>
                  <a:srgbClr val="FF0000"/>
                </a:solidFill>
              </a:rPr>
              <a:t>n</a:t>
            </a:r>
            <a:r>
              <a:rPr lang="cs-CZ" i="1" dirty="0" smtClean="0"/>
              <a:t>-0 </a:t>
            </a:r>
            <a:r>
              <a:rPr lang="cs-CZ" i="1" dirty="0" smtClean="0">
                <a:cs typeface="Calibri"/>
              </a:rPr>
              <a:t>&gt; mích-a-</a:t>
            </a:r>
            <a:r>
              <a:rPr lang="cs-CZ" i="1" u="sng" dirty="0" smtClean="0">
                <a:solidFill>
                  <a:srgbClr val="FF0000"/>
                </a:solidFill>
                <a:cs typeface="Calibri"/>
              </a:rPr>
              <a:t>n</a:t>
            </a:r>
            <a:r>
              <a:rPr lang="cs-CZ" i="1" dirty="0" smtClean="0">
                <a:cs typeface="Calibri"/>
              </a:rPr>
              <a:t>-ý, </a:t>
            </a:r>
            <a:r>
              <a:rPr lang="cs-CZ" i="1" dirty="0" err="1" smtClean="0">
                <a:cs typeface="Calibri"/>
              </a:rPr>
              <a:t>mích-á-</a:t>
            </a:r>
            <a:r>
              <a:rPr lang="cs-CZ" i="1" u="sng" dirty="0" err="1" smtClean="0">
                <a:solidFill>
                  <a:srgbClr val="FF0000"/>
                </a:solidFill>
                <a:cs typeface="Calibri"/>
              </a:rPr>
              <a:t>n</a:t>
            </a:r>
            <a:r>
              <a:rPr lang="cs-CZ" i="1" dirty="0" err="1" smtClean="0">
                <a:cs typeface="Calibri"/>
              </a:rPr>
              <a:t>-í</a:t>
            </a:r>
            <a:r>
              <a:rPr lang="cs-CZ" i="1" dirty="0" smtClean="0">
                <a:cs typeface="Calibri"/>
              </a:rPr>
              <a:t> / puk-0-</a:t>
            </a:r>
            <a:r>
              <a:rPr lang="cs-CZ" i="1" u="sng" dirty="0" smtClean="0">
                <a:solidFill>
                  <a:srgbClr val="FF0000"/>
                </a:solidFill>
                <a:cs typeface="Calibri"/>
              </a:rPr>
              <a:t>l</a:t>
            </a:r>
            <a:r>
              <a:rPr lang="cs-CZ" i="1" dirty="0" smtClean="0">
                <a:cs typeface="Calibri"/>
              </a:rPr>
              <a:t>-a &gt; puk-0-</a:t>
            </a:r>
            <a:r>
              <a:rPr lang="cs-CZ" i="1" u="sng" dirty="0" smtClean="0">
                <a:solidFill>
                  <a:srgbClr val="FF0000"/>
                </a:solidFill>
                <a:cs typeface="Calibri"/>
              </a:rPr>
              <a:t>l</a:t>
            </a:r>
            <a:r>
              <a:rPr lang="cs-CZ" i="1" dirty="0" smtClean="0">
                <a:cs typeface="Calibri"/>
              </a:rPr>
              <a:t>-á).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358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Morfematika -seminář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Ad (i) jediná možná podoba </a:t>
            </a:r>
            <a:r>
              <a:rPr lang="cs-CZ" i="1" dirty="0" smtClean="0">
                <a:solidFill>
                  <a:srgbClr val="FF0000"/>
                </a:solidFill>
              </a:rPr>
              <a:t>-l- </a:t>
            </a:r>
            <a:r>
              <a:rPr lang="cs-CZ" dirty="0" smtClean="0"/>
              <a:t>(</a:t>
            </a:r>
            <a:r>
              <a:rPr lang="cs-CZ" i="1" dirty="0" smtClean="0"/>
              <a:t>při-nes-0-</a:t>
            </a:r>
            <a:r>
              <a:rPr lang="cs-CZ" i="1" u="sng" dirty="0" smtClean="0"/>
              <a:t>l</a:t>
            </a:r>
            <a:r>
              <a:rPr lang="cs-CZ" i="1" dirty="0" smtClean="0"/>
              <a:t>-i, hod-i-</a:t>
            </a:r>
            <a:r>
              <a:rPr lang="cs-CZ" i="1" u="sng" dirty="0" smtClean="0"/>
              <a:t>l</a:t>
            </a:r>
            <a:r>
              <a:rPr lang="cs-CZ" i="1" dirty="0" smtClean="0"/>
              <a:t>-a, u-děl-a-</a:t>
            </a:r>
            <a:r>
              <a:rPr lang="cs-CZ" i="1" u="sng" dirty="0" smtClean="0"/>
              <a:t>l</a:t>
            </a:r>
            <a:r>
              <a:rPr lang="cs-CZ" i="1" dirty="0" smtClean="0"/>
              <a:t>-0</a:t>
            </a:r>
            <a:r>
              <a:rPr lang="cs-CZ" dirty="0" smtClean="0"/>
              <a:t>) + </a:t>
            </a:r>
            <a:r>
              <a:rPr lang="cs-CZ" dirty="0" err="1" smtClean="0"/>
              <a:t>adj</a:t>
            </a:r>
            <a:r>
              <a:rPr lang="cs-CZ" dirty="0" smtClean="0"/>
              <a:t>. Odvozený pádovou </a:t>
            </a:r>
            <a:r>
              <a:rPr lang="cs-CZ" dirty="0" err="1" smtClean="0"/>
              <a:t>konc</a:t>
            </a:r>
            <a:r>
              <a:rPr lang="cs-CZ" dirty="0" smtClean="0"/>
              <a:t>. (</a:t>
            </a:r>
            <a:r>
              <a:rPr lang="cs-CZ" i="1" dirty="0" smtClean="0"/>
              <a:t>od-pad-0-</a:t>
            </a:r>
            <a:r>
              <a:rPr lang="cs-CZ" i="1" u="sng" dirty="0" smtClean="0">
                <a:solidFill>
                  <a:srgbClr val="FF0000"/>
                </a:solidFill>
              </a:rPr>
              <a:t>l</a:t>
            </a:r>
            <a:r>
              <a:rPr lang="cs-CZ" i="1" dirty="0" smtClean="0"/>
              <a:t>-ý</a:t>
            </a:r>
            <a:r>
              <a:rPr lang="cs-CZ" dirty="0" smtClean="0"/>
              <a:t>) + slova odvozená z těchto </a:t>
            </a:r>
            <a:r>
              <a:rPr lang="cs-CZ" dirty="0" err="1" smtClean="0"/>
              <a:t>adj</a:t>
            </a:r>
            <a:r>
              <a:rPr lang="cs-CZ" dirty="0" smtClean="0"/>
              <a:t>. (</a:t>
            </a:r>
            <a:r>
              <a:rPr lang="cs-CZ" i="1" dirty="0" smtClean="0"/>
              <a:t>u-prch-0-</a:t>
            </a:r>
            <a:r>
              <a:rPr lang="cs-CZ" i="1" u="sng" dirty="0" smtClean="0">
                <a:solidFill>
                  <a:srgbClr val="FF0000"/>
                </a:solidFill>
              </a:rPr>
              <a:t>l</a:t>
            </a:r>
            <a:r>
              <a:rPr lang="cs-CZ" i="1" dirty="0" smtClean="0"/>
              <a:t>-ík-0</a:t>
            </a:r>
            <a:r>
              <a:rPr lang="cs-CZ" dirty="0" smtClean="0"/>
              <a:t>,          </a:t>
            </a:r>
            <a:r>
              <a:rPr lang="cs-CZ" i="1" dirty="0" smtClean="0"/>
              <a:t>z-pozd-i-</a:t>
            </a:r>
            <a:r>
              <a:rPr lang="cs-CZ" i="1" u="sng" dirty="0" smtClean="0">
                <a:solidFill>
                  <a:srgbClr val="FF0000"/>
                </a:solidFill>
              </a:rPr>
              <a:t>l</a:t>
            </a:r>
            <a:r>
              <a:rPr lang="cs-CZ" i="1" dirty="0" smtClean="0"/>
              <a:t>-ost-0</a:t>
            </a:r>
            <a:r>
              <a:rPr lang="cs-CZ" dirty="0" smtClean="0"/>
              <a:t>).</a:t>
            </a:r>
          </a:p>
          <a:p>
            <a:endParaRPr lang="cs-CZ" dirty="0" smtClean="0"/>
          </a:p>
          <a:p>
            <a:r>
              <a:rPr lang="cs-CZ" dirty="0" smtClean="0"/>
              <a:t>Ad (</a:t>
            </a:r>
            <a:r>
              <a:rPr lang="cs-CZ" dirty="0" err="1" smtClean="0"/>
              <a:t>ii</a:t>
            </a:r>
            <a:r>
              <a:rPr lang="cs-CZ" dirty="0" smtClean="0"/>
              <a:t>) realizováno 2 morfémy: tzv. n-</a:t>
            </a:r>
            <a:r>
              <a:rPr lang="cs-CZ" dirty="0" err="1" smtClean="0"/>
              <a:t>ovým</a:t>
            </a:r>
            <a:r>
              <a:rPr lang="cs-CZ" dirty="0" smtClean="0"/>
              <a:t> morfémem </a:t>
            </a:r>
            <a:r>
              <a:rPr lang="cs-CZ" i="1" dirty="0" smtClean="0">
                <a:solidFill>
                  <a:srgbClr val="FF0000"/>
                </a:solidFill>
              </a:rPr>
              <a:t>(-N-</a:t>
            </a:r>
            <a:r>
              <a:rPr lang="cs-CZ" dirty="0" smtClean="0"/>
              <a:t>) u sloves 1., 4., a 5. třídy, 2. třídy vzoru </a:t>
            </a:r>
            <a:r>
              <a:rPr lang="cs-CZ" i="1" dirty="0" smtClean="0"/>
              <a:t>tiskne</a:t>
            </a:r>
            <a:r>
              <a:rPr lang="cs-CZ" dirty="0" smtClean="0"/>
              <a:t> a 3. třídy vzoru </a:t>
            </a:r>
            <a:r>
              <a:rPr lang="cs-CZ" i="1" dirty="0" smtClean="0"/>
              <a:t>kupuje</a:t>
            </a:r>
            <a:r>
              <a:rPr lang="cs-CZ" dirty="0" smtClean="0"/>
              <a:t>.</a:t>
            </a:r>
          </a:p>
          <a:p>
            <a:r>
              <a:rPr lang="cs-CZ" i="1" dirty="0" smtClean="0"/>
              <a:t>Nes-0-</a:t>
            </a:r>
            <a:r>
              <a:rPr lang="cs-CZ" i="1" u="sng" dirty="0" smtClean="0"/>
              <a:t>en</a:t>
            </a:r>
            <a:r>
              <a:rPr lang="cs-CZ" i="1" dirty="0" smtClean="0"/>
              <a:t>-0 / tišť-0-</a:t>
            </a:r>
            <a:r>
              <a:rPr lang="cs-CZ" i="1" u="sng" dirty="0" smtClean="0"/>
              <a:t>en</a:t>
            </a:r>
            <a:r>
              <a:rPr lang="cs-CZ" i="1" dirty="0" smtClean="0"/>
              <a:t>-0 / proš-0-</a:t>
            </a:r>
            <a:r>
              <a:rPr lang="cs-CZ" i="1" u="sng" dirty="0" smtClean="0"/>
              <a:t>en</a:t>
            </a:r>
            <a:r>
              <a:rPr lang="cs-CZ" i="1" dirty="0" smtClean="0"/>
              <a:t>-0 / u-děl-á-</a:t>
            </a:r>
            <a:r>
              <a:rPr lang="cs-CZ" i="1" u="sng" dirty="0" smtClean="0"/>
              <a:t>n</a:t>
            </a:r>
            <a:r>
              <a:rPr lang="cs-CZ" i="1" dirty="0" smtClean="0"/>
              <a:t>-o / na-maz-á-</a:t>
            </a:r>
            <a:r>
              <a:rPr lang="cs-CZ" i="1" u="sng" dirty="0" smtClean="0"/>
              <a:t>n</a:t>
            </a:r>
            <a:r>
              <a:rPr lang="cs-CZ" i="1" dirty="0" smtClean="0"/>
              <a:t>-o-      </a:t>
            </a:r>
            <a:r>
              <a:rPr lang="cs-CZ" i="1" dirty="0" smtClean="0">
                <a:solidFill>
                  <a:srgbClr val="FF0000"/>
                </a:solidFill>
              </a:rPr>
              <a:t>-n/-en/-</a:t>
            </a:r>
            <a:r>
              <a:rPr lang="cs-CZ" i="1" dirty="0" err="1" smtClean="0">
                <a:solidFill>
                  <a:srgbClr val="FF0000"/>
                </a:solidFill>
              </a:rPr>
              <a:t>ěn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</a:p>
          <a:p>
            <a:r>
              <a:rPr lang="cs-CZ" i="1" dirty="0">
                <a:solidFill>
                  <a:srgbClr val="FF0000"/>
                </a:solidFill>
              </a:rPr>
              <a:t> </a:t>
            </a:r>
            <a:r>
              <a:rPr lang="cs-CZ" i="1" dirty="0" smtClean="0">
                <a:solidFill>
                  <a:srgbClr val="FF0000"/>
                </a:solidFill>
              </a:rPr>
              <a:t>                                            </a:t>
            </a:r>
            <a:r>
              <a:rPr lang="cs-CZ" dirty="0" smtClean="0"/>
              <a:t>tzv. t-</a:t>
            </a:r>
            <a:r>
              <a:rPr lang="cs-CZ" dirty="0" err="1" smtClean="0"/>
              <a:t>ovým</a:t>
            </a:r>
            <a:r>
              <a:rPr lang="cs-CZ" dirty="0" smtClean="0"/>
              <a:t> morfémem (</a:t>
            </a:r>
            <a:r>
              <a:rPr lang="cs-CZ" i="1" dirty="0" smtClean="0">
                <a:solidFill>
                  <a:srgbClr val="FF0000"/>
                </a:solidFill>
              </a:rPr>
              <a:t>-T-</a:t>
            </a:r>
            <a:r>
              <a:rPr lang="cs-CZ" dirty="0" smtClean="0"/>
              <a:t>) u 2. třídy vzorů </a:t>
            </a:r>
            <a:r>
              <a:rPr lang="cs-CZ" i="1" dirty="0" smtClean="0"/>
              <a:t>mine</a:t>
            </a:r>
            <a:r>
              <a:rPr lang="cs-CZ" dirty="0" smtClean="0"/>
              <a:t> a </a:t>
            </a:r>
            <a:r>
              <a:rPr lang="cs-CZ" i="1" dirty="0" smtClean="0"/>
              <a:t>začne</a:t>
            </a:r>
            <a:r>
              <a:rPr lang="cs-CZ" dirty="0" smtClean="0"/>
              <a:t> a u 3. třídy vzoru </a:t>
            </a:r>
            <a:r>
              <a:rPr lang="cs-CZ" i="1" dirty="0" smtClean="0"/>
              <a:t>kryje.</a:t>
            </a:r>
          </a:p>
          <a:p>
            <a:r>
              <a:rPr lang="cs-CZ" i="1" dirty="0" smtClean="0"/>
              <a:t>Mi-nu-</a:t>
            </a:r>
            <a:r>
              <a:rPr lang="cs-CZ" i="1" u="sng" dirty="0" smtClean="0"/>
              <a:t>t</a:t>
            </a:r>
            <a:r>
              <a:rPr lang="cs-CZ" i="1" dirty="0" smtClean="0"/>
              <a:t>-0 / zač-nu-</a:t>
            </a:r>
            <a:r>
              <a:rPr lang="cs-CZ" i="1" u="sng" dirty="0" smtClean="0"/>
              <a:t>t</a:t>
            </a:r>
            <a:r>
              <a:rPr lang="cs-CZ" i="1" dirty="0" smtClean="0"/>
              <a:t>-0 / kry-0-</a:t>
            </a:r>
            <a:r>
              <a:rPr lang="cs-CZ" i="1" u="sng" dirty="0" smtClean="0"/>
              <a:t>t</a:t>
            </a:r>
            <a:r>
              <a:rPr lang="cs-CZ" i="1" dirty="0" smtClean="0"/>
              <a:t>-0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254048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Morfematika -seminář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Ad (</a:t>
            </a:r>
            <a:r>
              <a:rPr lang="cs-CZ" dirty="0" err="1" smtClean="0"/>
              <a:t>iii</a:t>
            </a:r>
            <a:r>
              <a:rPr lang="cs-CZ" dirty="0" smtClean="0"/>
              <a:t>) dvě sady přípon: </a:t>
            </a:r>
            <a:r>
              <a:rPr lang="cs-CZ" i="1" dirty="0" smtClean="0"/>
              <a:t>-a, -ouc-0, -</a:t>
            </a:r>
            <a:r>
              <a:rPr lang="cs-CZ" i="1" dirty="0" err="1" smtClean="0"/>
              <a:t>ouc</a:t>
            </a:r>
            <a:r>
              <a:rPr lang="cs-CZ" i="1" dirty="0" smtClean="0"/>
              <a:t>-e</a:t>
            </a:r>
            <a:r>
              <a:rPr lang="cs-CZ" dirty="0" smtClean="0"/>
              <a:t> / </a:t>
            </a:r>
            <a:r>
              <a:rPr lang="cs-CZ" i="1" dirty="0" smtClean="0"/>
              <a:t>-ě(e), -íc-0, í-</a:t>
            </a:r>
            <a:r>
              <a:rPr lang="cs-CZ" i="1" dirty="0" err="1" smtClean="0"/>
              <a:t>ce</a:t>
            </a:r>
            <a:endParaRPr lang="cs-CZ" i="1" dirty="0" smtClean="0"/>
          </a:p>
          <a:p>
            <a:r>
              <a:rPr lang="cs-CZ" dirty="0"/>
              <a:t> </a:t>
            </a:r>
            <a:r>
              <a:rPr lang="cs-CZ" dirty="0" smtClean="0"/>
              <a:t>          </a:t>
            </a:r>
            <a:r>
              <a:rPr lang="cs-CZ" i="1" dirty="0" smtClean="0"/>
              <a:t>nes-0-ouc-0 / kryj-0-</a:t>
            </a:r>
            <a:r>
              <a:rPr lang="cs-CZ" i="1" u="sng" dirty="0" smtClean="0"/>
              <a:t>íc</a:t>
            </a:r>
            <a:r>
              <a:rPr lang="cs-CZ" i="1" dirty="0" smtClean="0"/>
              <a:t>-0 / děl-aj-</a:t>
            </a:r>
            <a:r>
              <a:rPr lang="cs-CZ" i="1" u="sng" dirty="0" smtClean="0"/>
              <a:t>íc</a:t>
            </a:r>
            <a:r>
              <a:rPr lang="cs-CZ" i="1" dirty="0" smtClean="0"/>
              <a:t>-0</a:t>
            </a:r>
          </a:p>
          <a:p>
            <a:r>
              <a:rPr lang="cs-CZ" dirty="0" smtClean="0"/>
              <a:t>Ad (</a:t>
            </a:r>
            <a:r>
              <a:rPr lang="cs-CZ" dirty="0" err="1" smtClean="0"/>
              <a:t>iv</a:t>
            </a:r>
            <a:r>
              <a:rPr lang="cs-CZ" dirty="0" smtClean="0"/>
              <a:t>) jedna sada přípon: -</a:t>
            </a:r>
            <a:r>
              <a:rPr lang="cs-CZ" i="1" dirty="0" smtClean="0"/>
              <a:t>v (-0), -š/</a:t>
            </a:r>
            <a:r>
              <a:rPr lang="cs-CZ" i="1" dirty="0" err="1" smtClean="0"/>
              <a:t>vš</a:t>
            </a:r>
            <a:r>
              <a:rPr lang="cs-CZ" i="1" dirty="0" smtClean="0"/>
              <a:t> (-e/-i)</a:t>
            </a:r>
          </a:p>
          <a:p>
            <a:r>
              <a:rPr lang="cs-CZ" i="1" dirty="0"/>
              <a:t> </a:t>
            </a:r>
            <a:r>
              <a:rPr lang="cs-CZ" i="1" dirty="0" smtClean="0"/>
              <a:t>          u-loup-i-</a:t>
            </a:r>
            <a:r>
              <a:rPr lang="cs-CZ" i="1" u="sng" dirty="0" smtClean="0"/>
              <a:t>v</a:t>
            </a:r>
            <a:r>
              <a:rPr lang="cs-CZ" i="1" dirty="0" smtClean="0"/>
              <a:t>-0 / po-kry-0-</a:t>
            </a:r>
            <a:r>
              <a:rPr lang="cs-CZ" i="1" u="sng" dirty="0" smtClean="0"/>
              <a:t>v</a:t>
            </a:r>
            <a:r>
              <a:rPr lang="cs-CZ" i="1" dirty="0" smtClean="0"/>
              <a:t>-0 / při-ved-0-</a:t>
            </a:r>
            <a:r>
              <a:rPr lang="cs-CZ" i="1" u="sng" dirty="0" smtClean="0"/>
              <a:t>š</a:t>
            </a:r>
            <a:r>
              <a:rPr lang="cs-CZ" i="1" dirty="0" smtClean="0"/>
              <a:t>-i / </a:t>
            </a:r>
            <a:r>
              <a:rPr lang="cs-CZ" i="1" dirty="0" err="1" smtClean="0"/>
              <a:t>sebr</a:t>
            </a:r>
            <a:r>
              <a:rPr lang="cs-CZ" i="1" dirty="0" smtClean="0"/>
              <a:t>-a-</a:t>
            </a:r>
            <a:r>
              <a:rPr lang="cs-CZ" i="1" u="sng" dirty="0" err="1" smtClean="0"/>
              <a:t>vš</a:t>
            </a:r>
            <a:r>
              <a:rPr lang="cs-CZ" i="1" dirty="0" smtClean="0"/>
              <a:t>-i / do-nes-0-0-0</a:t>
            </a:r>
          </a:p>
          <a:p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161422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Morfematika -seminář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   (C2) Finální tvarotvorné přípony: neboli koncovky se vyskytují na konci tvaru ohebného slova jako poslední morf(</a:t>
            </a:r>
            <a:r>
              <a:rPr lang="cs-CZ" dirty="0" err="1" smtClean="0"/>
              <a:t>ém</a:t>
            </a:r>
            <a:r>
              <a:rPr lang="cs-CZ" dirty="0" smtClean="0"/>
              <a:t>).</a:t>
            </a:r>
          </a:p>
          <a:p>
            <a:r>
              <a:rPr lang="cs-CZ" dirty="0"/>
              <a:t> </a:t>
            </a:r>
            <a:r>
              <a:rPr lang="cs-CZ" dirty="0" smtClean="0"/>
              <a:t>    (a) </a:t>
            </a:r>
            <a:r>
              <a:rPr lang="cs-CZ" u="sng" dirty="0" smtClean="0"/>
              <a:t>osobní koncovky</a:t>
            </a:r>
            <a:r>
              <a:rPr lang="cs-CZ" dirty="0" smtClean="0"/>
              <a:t>: pouze ve slovesných tvarech pro (i) oznam. </a:t>
            </a:r>
            <a:r>
              <a:rPr lang="cs-CZ" dirty="0" err="1" smtClean="0"/>
              <a:t>zp</a:t>
            </a:r>
            <a:r>
              <a:rPr lang="cs-CZ" dirty="0" smtClean="0"/>
              <a:t>. přítomného a budoucího času, ve tvarech pro (</a:t>
            </a:r>
            <a:r>
              <a:rPr lang="cs-CZ" dirty="0" err="1" smtClean="0"/>
              <a:t>ii</a:t>
            </a:r>
            <a:r>
              <a:rPr lang="cs-CZ" dirty="0" smtClean="0"/>
              <a:t>)rozkazovací </a:t>
            </a:r>
            <a:r>
              <a:rPr lang="cs-CZ" dirty="0" err="1" smtClean="0"/>
              <a:t>zp</a:t>
            </a:r>
            <a:r>
              <a:rPr lang="cs-CZ" dirty="0" smtClean="0"/>
              <a:t>. a ve tvarech (</a:t>
            </a:r>
            <a:r>
              <a:rPr lang="cs-CZ" dirty="0" err="1" smtClean="0"/>
              <a:t>iii</a:t>
            </a:r>
            <a:r>
              <a:rPr lang="cs-CZ" dirty="0" smtClean="0"/>
              <a:t>) pomocného slovesa v rámci složených tvarů vyjadřujících </a:t>
            </a:r>
            <a:r>
              <a:rPr lang="cs-CZ" dirty="0" err="1" smtClean="0"/>
              <a:t>podm</a:t>
            </a:r>
            <a:r>
              <a:rPr lang="cs-CZ" dirty="0" smtClean="0"/>
              <a:t>. </a:t>
            </a:r>
            <a:r>
              <a:rPr lang="cs-CZ" dirty="0" err="1"/>
              <a:t>z</a:t>
            </a:r>
            <a:r>
              <a:rPr lang="cs-CZ" dirty="0" err="1" smtClean="0"/>
              <a:t>p</a:t>
            </a:r>
            <a:r>
              <a:rPr lang="cs-CZ" dirty="0" smtClean="0"/>
              <a:t>.</a:t>
            </a:r>
          </a:p>
          <a:p>
            <a:r>
              <a:rPr lang="cs-CZ" dirty="0"/>
              <a:t> </a:t>
            </a:r>
            <a:r>
              <a:rPr lang="cs-CZ" dirty="0" smtClean="0"/>
              <a:t>        nes-0-</a:t>
            </a:r>
            <a:r>
              <a:rPr lang="cs-CZ" u="sng" dirty="0" smtClean="0"/>
              <a:t>u</a:t>
            </a:r>
            <a:r>
              <a:rPr lang="cs-CZ" dirty="0" smtClean="0"/>
              <a:t> / děl-á-</a:t>
            </a:r>
            <a:r>
              <a:rPr lang="cs-CZ" u="sng" dirty="0" smtClean="0"/>
              <a:t>m</a:t>
            </a:r>
            <a:r>
              <a:rPr lang="cs-CZ" dirty="0" smtClean="0"/>
              <a:t> / nes-e-</a:t>
            </a:r>
            <a:r>
              <a:rPr lang="cs-CZ" u="sng" dirty="0" smtClean="0"/>
              <a:t>me</a:t>
            </a:r>
            <a:r>
              <a:rPr lang="cs-CZ" dirty="0" smtClean="0"/>
              <a:t>,</a:t>
            </a:r>
            <a:r>
              <a:rPr lang="cs-CZ" u="sng" dirty="0" smtClean="0"/>
              <a:t>te</a:t>
            </a:r>
            <a:r>
              <a:rPr lang="cs-CZ" dirty="0" smtClean="0"/>
              <a:t>,-0-</a:t>
            </a:r>
            <a:r>
              <a:rPr lang="cs-CZ" u="sng" dirty="0" smtClean="0"/>
              <a:t>ou</a:t>
            </a:r>
            <a:r>
              <a:rPr lang="cs-CZ" dirty="0" smtClean="0"/>
              <a:t> / nes-0-0-</a:t>
            </a:r>
            <a:r>
              <a:rPr lang="cs-CZ" u="sng" dirty="0" smtClean="0"/>
              <a:t>te</a:t>
            </a:r>
            <a:r>
              <a:rPr lang="cs-CZ" dirty="0" smtClean="0"/>
              <a:t> / by-</a:t>
            </a:r>
            <a:r>
              <a:rPr lang="cs-CZ" u="sng" dirty="0" smtClean="0"/>
              <a:t>ch</a:t>
            </a:r>
            <a:r>
              <a:rPr lang="cs-CZ" dirty="0" smtClean="0"/>
              <a:t> / by-</a:t>
            </a:r>
            <a:r>
              <a:rPr lang="cs-CZ" u="sng" dirty="0" smtClean="0"/>
              <a:t>0</a:t>
            </a:r>
            <a:r>
              <a:rPr lang="cs-CZ" dirty="0" smtClean="0"/>
              <a:t> / by-</a:t>
            </a:r>
            <a:r>
              <a:rPr lang="cs-CZ" u="sng" dirty="0" err="1" smtClean="0"/>
              <a:t>chom</a:t>
            </a:r>
            <a:endParaRPr lang="cs-CZ" dirty="0" smtClean="0"/>
          </a:p>
          <a:p>
            <a:r>
              <a:rPr lang="cs-CZ" dirty="0"/>
              <a:t> </a:t>
            </a:r>
            <a:r>
              <a:rPr lang="cs-CZ" dirty="0" smtClean="0"/>
              <a:t>    (b) </a:t>
            </a:r>
            <a:r>
              <a:rPr lang="cs-CZ" u="sng" dirty="0" smtClean="0"/>
              <a:t>rodové koncovky</a:t>
            </a:r>
            <a:r>
              <a:rPr lang="cs-CZ" dirty="0" smtClean="0"/>
              <a:t>: vyskytují se u obou příčestí + oba přechodníky</a:t>
            </a:r>
          </a:p>
          <a:p>
            <a:r>
              <a:rPr lang="cs-CZ" dirty="0"/>
              <a:t> </a:t>
            </a:r>
            <a:r>
              <a:rPr lang="cs-CZ" dirty="0" smtClean="0"/>
              <a:t>        </a:t>
            </a:r>
            <a:r>
              <a:rPr lang="cs-CZ" i="1" dirty="0" smtClean="0"/>
              <a:t>pros-i-l-</a:t>
            </a:r>
            <a:r>
              <a:rPr lang="cs-CZ" i="1" u="sng" dirty="0" smtClean="0"/>
              <a:t>0</a:t>
            </a:r>
            <a:r>
              <a:rPr lang="cs-CZ" i="1" dirty="0" smtClean="0"/>
              <a:t> / pros-i-l-</a:t>
            </a:r>
            <a:r>
              <a:rPr lang="cs-CZ" i="1" u="sng" dirty="0" smtClean="0"/>
              <a:t>a</a:t>
            </a:r>
            <a:r>
              <a:rPr lang="cs-CZ" i="1" dirty="0" smtClean="0"/>
              <a:t> / pros-i-l-</a:t>
            </a:r>
            <a:r>
              <a:rPr lang="cs-CZ" i="1" u="sng" dirty="0" smtClean="0"/>
              <a:t>i(y) </a:t>
            </a:r>
            <a:r>
              <a:rPr lang="cs-CZ" i="1" dirty="0" smtClean="0"/>
              <a:t>/ děl-aj-</a:t>
            </a:r>
            <a:r>
              <a:rPr lang="cs-CZ" i="1" dirty="0" err="1" smtClean="0"/>
              <a:t>íc</a:t>
            </a:r>
            <a:r>
              <a:rPr lang="cs-CZ" i="1" dirty="0" smtClean="0"/>
              <a:t>-</a:t>
            </a:r>
            <a:r>
              <a:rPr lang="cs-CZ" i="1" u="sng" dirty="0" smtClean="0"/>
              <a:t>e</a:t>
            </a:r>
            <a:r>
              <a:rPr lang="cs-CZ" i="1" dirty="0" smtClean="0"/>
              <a:t> / u-děl-a-</a:t>
            </a:r>
            <a:r>
              <a:rPr lang="cs-CZ" i="1" dirty="0" err="1" smtClean="0"/>
              <a:t>vš</a:t>
            </a:r>
            <a:r>
              <a:rPr lang="cs-CZ" i="1" dirty="0" smtClean="0"/>
              <a:t>-</a:t>
            </a:r>
            <a:r>
              <a:rPr lang="cs-CZ" i="1" u="sng" dirty="0" smtClean="0"/>
              <a:t>i</a:t>
            </a:r>
            <a:endParaRPr lang="cs-CZ" i="1" dirty="0"/>
          </a:p>
          <a:p>
            <a:r>
              <a:rPr lang="cs-CZ" dirty="0" smtClean="0"/>
              <a:t>     (c) </a:t>
            </a:r>
            <a:r>
              <a:rPr lang="cs-CZ" u="sng" dirty="0" smtClean="0"/>
              <a:t>infinitivní koncovky</a:t>
            </a:r>
            <a:r>
              <a:rPr lang="cs-CZ" dirty="0" smtClean="0"/>
              <a:t>: -</a:t>
            </a:r>
            <a:r>
              <a:rPr lang="cs-CZ" i="1" dirty="0" smtClean="0">
                <a:solidFill>
                  <a:srgbClr val="FF0000"/>
                </a:solidFill>
              </a:rPr>
              <a:t>t/-ti </a:t>
            </a:r>
            <a:r>
              <a:rPr lang="cs-CZ" dirty="0" smtClean="0"/>
              <a:t>nebo </a:t>
            </a:r>
            <a:r>
              <a:rPr lang="cs-CZ" i="1" dirty="0" smtClean="0">
                <a:solidFill>
                  <a:srgbClr val="FF0000"/>
                </a:solidFill>
              </a:rPr>
              <a:t>-i</a:t>
            </a:r>
            <a:r>
              <a:rPr lang="cs-CZ" dirty="0" smtClean="0"/>
              <a:t> (</a:t>
            </a:r>
            <a:r>
              <a:rPr lang="cs-CZ" i="1" dirty="0" smtClean="0"/>
              <a:t>nés-0-</a:t>
            </a:r>
            <a:r>
              <a:rPr lang="cs-CZ" i="1" u="sng" dirty="0" smtClean="0"/>
              <a:t>t</a:t>
            </a:r>
            <a:r>
              <a:rPr lang="cs-CZ" i="1" dirty="0" smtClean="0"/>
              <a:t> / péc-0-</a:t>
            </a:r>
            <a:r>
              <a:rPr lang="cs-CZ" i="1" u="sng" dirty="0" smtClean="0"/>
              <a:t>i</a:t>
            </a:r>
            <a:r>
              <a:rPr lang="cs-CZ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91445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Morfematika -seminář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    (d) pádové koncovky: u všech ohebných slovních druhů, které se skloňují, tj. u podstatných a přídavných jmen, zájmen a číslovek.</a:t>
            </a:r>
          </a:p>
          <a:p>
            <a:r>
              <a:rPr lang="cs-CZ" dirty="0"/>
              <a:t> </a:t>
            </a:r>
            <a:r>
              <a:rPr lang="cs-CZ" dirty="0" smtClean="0"/>
              <a:t>       </a:t>
            </a:r>
            <a:r>
              <a:rPr lang="cs-CZ" i="1" dirty="0" smtClean="0"/>
              <a:t>bratr-</a:t>
            </a:r>
            <a:r>
              <a:rPr lang="cs-CZ" i="1" u="sng" dirty="0" smtClean="0"/>
              <a:t>u</a:t>
            </a:r>
            <a:r>
              <a:rPr lang="cs-CZ" i="1" dirty="0" smtClean="0"/>
              <a:t> / pán-</a:t>
            </a:r>
            <a:r>
              <a:rPr lang="cs-CZ" i="1" u="sng" dirty="0" err="1" smtClean="0"/>
              <a:t>ovi</a:t>
            </a:r>
            <a:r>
              <a:rPr lang="cs-CZ" i="1" dirty="0" smtClean="0"/>
              <a:t> / žen-</a:t>
            </a:r>
            <a:r>
              <a:rPr lang="cs-CZ" i="1" u="sng" dirty="0" err="1" smtClean="0"/>
              <a:t>ami</a:t>
            </a:r>
            <a:r>
              <a:rPr lang="cs-CZ" i="1" dirty="0" smtClean="0"/>
              <a:t> / </a:t>
            </a:r>
            <a:r>
              <a:rPr lang="cs-CZ" i="1" dirty="0" err="1" smtClean="0"/>
              <a:t>ciz-</a:t>
            </a:r>
            <a:r>
              <a:rPr lang="cs-CZ" i="1" u="sng" dirty="0" err="1" smtClean="0"/>
              <a:t>ími</a:t>
            </a:r>
            <a:r>
              <a:rPr lang="cs-CZ" i="1" dirty="0" smtClean="0"/>
              <a:t> / </a:t>
            </a:r>
            <a:r>
              <a:rPr lang="cs-CZ" i="1" dirty="0" err="1" smtClean="0"/>
              <a:t>naš</a:t>
            </a:r>
            <a:r>
              <a:rPr lang="cs-CZ" i="1" dirty="0" smtClean="0"/>
              <a:t>-</a:t>
            </a:r>
            <a:r>
              <a:rPr lang="cs-CZ" i="1" u="sng" dirty="0" smtClean="0"/>
              <a:t>e</a:t>
            </a:r>
            <a:r>
              <a:rPr lang="cs-CZ" i="1" dirty="0" smtClean="0"/>
              <a:t> / osm-</a:t>
            </a:r>
            <a:r>
              <a:rPr lang="cs-CZ" i="1" u="sng" dirty="0" smtClean="0"/>
              <a:t>i</a:t>
            </a:r>
          </a:p>
          <a:p>
            <a:endParaRPr lang="cs-CZ" i="1" u="sng" dirty="0"/>
          </a:p>
        </p:txBody>
      </p:sp>
    </p:spTree>
    <p:extLst>
      <p:ext uri="{BB962C8B-B14F-4D97-AF65-F5344CB8AC3E}">
        <p14:creationId xmlns:p14="http://schemas.microsoft.com/office/powerpoint/2010/main" val="2337502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Morfematika -seminář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 smtClean="0"/>
              <a:t>Morfematický rozbor</a:t>
            </a:r>
            <a:r>
              <a:rPr lang="cs-CZ" dirty="0" smtClean="0"/>
              <a:t>: identifikace jednotlivých morf(</a:t>
            </a:r>
            <a:r>
              <a:rPr lang="cs-CZ" dirty="0" err="1" smtClean="0"/>
              <a:t>ém</a:t>
            </a:r>
            <a:r>
              <a:rPr lang="cs-CZ" dirty="0" smtClean="0"/>
              <a:t>)ů, z nichž se skládá dané slovo nebo slovní tvar.</a:t>
            </a:r>
          </a:p>
          <a:p>
            <a:r>
              <a:rPr lang="cs-CZ" dirty="0" smtClean="0"/>
              <a:t>Buď (1) od konce slovního tvaru/slova, nebo (2) od jasně identifikovatelných morf(</a:t>
            </a:r>
            <a:r>
              <a:rPr lang="cs-CZ" dirty="0" err="1" smtClean="0"/>
              <a:t>ém</a:t>
            </a:r>
            <a:r>
              <a:rPr lang="cs-CZ" dirty="0" smtClean="0"/>
              <a:t>)ů.</a:t>
            </a:r>
          </a:p>
          <a:p>
            <a:endParaRPr lang="cs-CZ" dirty="0" smtClean="0"/>
          </a:p>
          <a:p>
            <a:r>
              <a:rPr lang="cs-CZ" dirty="0" smtClean="0"/>
              <a:t>                 rozdílná morfematická stavba je vidět např. u homonym: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žen-0-0-a (</a:t>
            </a:r>
            <a:r>
              <a:rPr lang="cs-CZ" dirty="0" err="1" smtClean="0"/>
              <a:t>sg.m</a:t>
            </a:r>
            <a:r>
              <a:rPr lang="cs-CZ" dirty="0" smtClean="0"/>
              <a:t>. </a:t>
            </a:r>
            <a:r>
              <a:rPr lang="cs-CZ" dirty="0" err="1" smtClean="0"/>
              <a:t>přechod.přít</a:t>
            </a:r>
            <a:r>
              <a:rPr lang="cs-CZ" dirty="0" smtClean="0"/>
              <a:t>. od slovesa „hnát se“)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žen-a (nom.sg. podstatného jména „žena“)           ALE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kos-a (non.sg. „kosa“ i gen. </a:t>
            </a:r>
            <a:r>
              <a:rPr lang="cs-CZ" dirty="0" err="1"/>
              <a:t>s</a:t>
            </a:r>
            <a:r>
              <a:rPr lang="cs-CZ" smtClean="0"/>
              <a:t>g</a:t>
            </a:r>
            <a:r>
              <a:rPr lang="cs-CZ" dirty="0" smtClean="0"/>
              <a:t>. slova „kos“)</a:t>
            </a:r>
            <a:endParaRPr lang="cs-CZ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741" y="4106634"/>
            <a:ext cx="1025977" cy="384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84058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Literatura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286000"/>
            <a:ext cx="10779945" cy="4023360"/>
          </a:xfrm>
        </p:spPr>
        <p:txBody>
          <a:bodyPr/>
          <a:lstStyle/>
          <a:p>
            <a:r>
              <a:rPr lang="cs-CZ" dirty="0" smtClean="0"/>
              <a:t>Robert Adam a kol. </a:t>
            </a:r>
            <a:r>
              <a:rPr lang="cs-CZ" i="1" dirty="0" smtClean="0"/>
              <a:t>Gramatické rozbory češtiny</a:t>
            </a:r>
            <a:r>
              <a:rPr lang="cs-CZ" dirty="0" smtClean="0"/>
              <a:t>. Praha: Karolinum 2017.</a:t>
            </a:r>
          </a:p>
          <a:p>
            <a:r>
              <a:rPr lang="cs-CZ" dirty="0" smtClean="0"/>
              <a:t>Robert Adam. </a:t>
            </a:r>
            <a:r>
              <a:rPr lang="cs-CZ" i="1" dirty="0" smtClean="0"/>
              <a:t>Morfologie</a:t>
            </a:r>
            <a:r>
              <a:rPr lang="cs-CZ" dirty="0"/>
              <a:t>. </a:t>
            </a:r>
            <a:r>
              <a:rPr lang="cs-CZ" i="1" dirty="0"/>
              <a:t>Příručka k povinnému </a:t>
            </a:r>
            <a:r>
              <a:rPr lang="cs-CZ" i="1" dirty="0" smtClean="0"/>
              <a:t>předmětu bakalářského </a:t>
            </a:r>
            <a:r>
              <a:rPr lang="cs-CZ" i="1" dirty="0"/>
              <a:t>studia oboru </a:t>
            </a:r>
            <a:r>
              <a:rPr lang="cs-CZ" i="1" dirty="0" smtClean="0"/>
              <a:t>ČJL</a:t>
            </a:r>
            <a:r>
              <a:rPr lang="cs-CZ" dirty="0" smtClean="0"/>
              <a:t>. Praha: Karolinum 2015.</a:t>
            </a:r>
          </a:p>
          <a:p>
            <a:r>
              <a:rPr lang="cs-CZ" dirty="0" smtClean="0"/>
              <a:t>Václav Cvrček a kol. </a:t>
            </a:r>
            <a:r>
              <a:rPr lang="cs-CZ" i="1" dirty="0"/>
              <a:t>Mluvnice současné </a:t>
            </a:r>
            <a:r>
              <a:rPr lang="cs-CZ" i="1" dirty="0" smtClean="0"/>
              <a:t>češtiny </a:t>
            </a:r>
            <a:r>
              <a:rPr lang="cs-CZ" dirty="0" smtClean="0"/>
              <a:t>1. Praha: Karolinum 2010, kap. 7, zvl. </a:t>
            </a:r>
            <a:r>
              <a:rPr lang="cs-CZ" dirty="0"/>
              <a:t>s</a:t>
            </a:r>
            <a:r>
              <a:rPr lang="cs-CZ" dirty="0" smtClean="0"/>
              <a:t>. 125 – 134. </a:t>
            </a:r>
          </a:p>
          <a:p>
            <a:r>
              <a:rPr lang="cs-CZ" dirty="0" smtClean="0"/>
              <a:t>František Čermák. </a:t>
            </a:r>
            <a:r>
              <a:rPr lang="cs-CZ" i="1" dirty="0" err="1" smtClean="0"/>
              <a:t>Morfématika</a:t>
            </a:r>
            <a:r>
              <a:rPr lang="cs-CZ" i="1" dirty="0" smtClean="0"/>
              <a:t> a slovotvorba češtiny</a:t>
            </a:r>
            <a:r>
              <a:rPr lang="cs-CZ" dirty="0" smtClean="0"/>
              <a:t>. Praha: Lidové noviny 2011.</a:t>
            </a:r>
          </a:p>
          <a:p>
            <a:r>
              <a:rPr lang="cs-CZ" i="1" dirty="0" smtClean="0"/>
              <a:t>Mluvnice češtiny</a:t>
            </a:r>
            <a:r>
              <a:rPr lang="cs-CZ" dirty="0" smtClean="0"/>
              <a:t> 1. Praha: Academia 1986, kap. Morfonologie a </a:t>
            </a:r>
            <a:r>
              <a:rPr lang="cs-CZ" dirty="0" err="1" smtClean="0"/>
              <a:t>morfémika</a:t>
            </a:r>
            <a:r>
              <a:rPr lang="cs-CZ" dirty="0" smtClean="0"/>
              <a:t>, s. 175–190. </a:t>
            </a:r>
          </a:p>
          <a:p>
            <a:r>
              <a:rPr lang="cs-CZ" dirty="0" smtClean="0"/>
              <a:t>Nový </a:t>
            </a:r>
            <a:r>
              <a:rPr lang="cs-CZ" dirty="0"/>
              <a:t>encyklopedický slovník češtiny online | </a:t>
            </a:r>
            <a:r>
              <a:rPr lang="cs-CZ" dirty="0">
                <a:hlinkClick r:id="rId2"/>
              </a:rPr>
              <a:t>https://www.czechency.org</a:t>
            </a:r>
            <a:r>
              <a:rPr lang="cs-CZ" dirty="0" smtClean="0">
                <a:hlinkClick r:id="rId2"/>
              </a:rPr>
              <a:t>/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4887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tvarosloví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u="sng" dirty="0" smtClean="0"/>
              <a:t>Morfologická analýza</a:t>
            </a:r>
            <a:r>
              <a:rPr lang="cs-CZ" dirty="0" smtClean="0"/>
              <a:t>: rozpoznání částí slov, tj. </a:t>
            </a:r>
            <a:r>
              <a:rPr lang="cs-CZ" b="1" dirty="0" smtClean="0"/>
              <a:t>konstituentů</a:t>
            </a:r>
            <a:r>
              <a:rPr lang="cs-CZ" dirty="0" smtClean="0"/>
              <a:t> slov.</a:t>
            </a:r>
          </a:p>
          <a:p>
            <a:r>
              <a:rPr lang="cs-CZ" dirty="0" smtClean="0"/>
              <a:t>2 konstituenty</a:t>
            </a:r>
            <a:r>
              <a:rPr lang="cs-CZ" i="1" dirty="0" smtClean="0"/>
              <a:t>: žen-a </a:t>
            </a:r>
            <a:r>
              <a:rPr lang="cs-CZ" dirty="0" smtClean="0"/>
              <a:t>→ smyslem je primárně rozložit slova na jejich části a stanovit pravidla, která určují </a:t>
            </a:r>
            <a:r>
              <a:rPr lang="cs-CZ" dirty="0" err="1" smtClean="0"/>
              <a:t>souvýskyt</a:t>
            </a:r>
            <a:r>
              <a:rPr lang="cs-CZ" dirty="0" smtClean="0"/>
              <a:t> těchto částí /nejmenší konstituenty s významem = </a:t>
            </a:r>
            <a:r>
              <a:rPr lang="cs-CZ" b="1" dirty="0" smtClean="0"/>
              <a:t>morfémy</a:t>
            </a:r>
            <a:r>
              <a:rPr lang="cs-CZ" dirty="0" smtClean="0"/>
              <a:t>/</a:t>
            </a:r>
          </a:p>
          <a:p>
            <a:endParaRPr lang="cs-CZ" dirty="0" smtClean="0"/>
          </a:p>
          <a:p>
            <a:r>
              <a:rPr lang="cs-CZ" b="1" dirty="0" smtClean="0"/>
              <a:t>(2) Morfologie je nauka o kombinování morfémů, kterým vznikají slova.</a:t>
            </a:r>
            <a:endParaRPr lang="en-US" b="1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2699" y="585216"/>
            <a:ext cx="2816483" cy="1364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071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tvarosloví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Tvarosloví: </a:t>
            </a:r>
          </a:p>
          <a:p>
            <a:r>
              <a:rPr lang="cs-CZ" u="sng" dirty="0" smtClean="0"/>
              <a:t>Formální</a:t>
            </a:r>
            <a:r>
              <a:rPr lang="cs-CZ" dirty="0" smtClean="0"/>
              <a:t> – </a:t>
            </a:r>
            <a:r>
              <a:rPr lang="pl-PL" dirty="0"/>
              <a:t>nauku o paradigmatech, tj. </a:t>
            </a:r>
            <a:r>
              <a:rPr lang="pl-PL" dirty="0" smtClean="0"/>
              <a:t>Uspořádaných </a:t>
            </a:r>
            <a:r>
              <a:rPr lang="cs-CZ" dirty="0" smtClean="0"/>
              <a:t>souborech </a:t>
            </a:r>
            <a:r>
              <a:rPr lang="cs-CZ" dirty="0"/>
              <a:t>tvarů ohebných slov.</a:t>
            </a:r>
            <a:r>
              <a:rPr lang="cs-CZ" dirty="0" smtClean="0">
                <a:latin typeface="Calibri" panose="020F0502020204030204" pitchFamily="34" charset="0"/>
              </a:rPr>
              <a:t>→ systémy a subsystémy slovních tvarů</a:t>
            </a:r>
            <a:endParaRPr lang="cs-CZ" dirty="0" smtClean="0"/>
          </a:p>
          <a:p>
            <a:r>
              <a:rPr lang="cs-CZ" u="sng" dirty="0" smtClean="0"/>
              <a:t>Funkční </a:t>
            </a:r>
            <a:r>
              <a:rPr lang="cs-CZ" dirty="0" smtClean="0"/>
              <a:t>– výklad funkcí slov a slovních tvarů (a jejich významu: již 2. tř.: „významové okruhy slov – </a:t>
            </a:r>
            <a:r>
              <a:rPr lang="cs-CZ" i="1" dirty="0" smtClean="0"/>
              <a:t>děj, věc, okolnost, vlastnost</a:t>
            </a:r>
            <a:r>
              <a:rPr lang="cs-CZ" dirty="0" smtClean="0"/>
              <a:t>) v systému jazykových prostředků a v procesu komunikace</a:t>
            </a:r>
          </a:p>
          <a:p>
            <a:r>
              <a:rPr lang="cs-CZ" dirty="0" err="1" smtClean="0"/>
              <a:t>Morfémika</a:t>
            </a:r>
            <a:r>
              <a:rPr lang="cs-CZ" dirty="0" smtClean="0"/>
              <a:t> &amp; morfematika: nauka o morfech a morfémech </a:t>
            </a:r>
            <a:r>
              <a:rPr lang="cs-CZ" dirty="0" smtClean="0">
                <a:latin typeface="Calibri" panose="020F0502020204030204" pitchFamily="34" charset="0"/>
              </a:rPr>
              <a:t>→ složky slovotvorné (slovotvorná báze a slovotvorný formant) a složky tvarotvorné (tvarotvorný základ a tvarotvorný formant)</a:t>
            </a:r>
          </a:p>
          <a:p>
            <a:r>
              <a:rPr lang="cs-CZ" dirty="0" smtClean="0">
                <a:latin typeface="Calibri" panose="020F0502020204030204" pitchFamily="34" charset="0"/>
              </a:rPr>
              <a:t>Morfologie derivační (slovotvorné, derivační) </a:t>
            </a:r>
            <a:r>
              <a:rPr lang="cs-CZ" dirty="0" err="1" smtClean="0">
                <a:latin typeface="Calibri" panose="020F0502020204030204" pitchFamily="34" charset="0"/>
              </a:rPr>
              <a:t>vs</a:t>
            </a:r>
            <a:r>
              <a:rPr lang="cs-CZ" dirty="0" smtClean="0">
                <a:latin typeface="Calibri" panose="020F0502020204030204" pitchFamily="34" charset="0"/>
              </a:rPr>
              <a:t> morfologie flexivní (tvaroslovná/tvarotvorná – tvarosloví)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05790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Tvarosloví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286000"/>
            <a:ext cx="10422497" cy="4023360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Co vše se běžně učí na 1. st.?</a:t>
            </a:r>
          </a:p>
          <a:p>
            <a:pPr marL="0" indent="0">
              <a:buNone/>
            </a:pPr>
            <a:r>
              <a:rPr lang="cs-CZ" b="1" dirty="0" smtClean="0"/>
              <a:t>2. tř.</a:t>
            </a:r>
            <a:r>
              <a:rPr lang="cs-CZ" dirty="0" smtClean="0"/>
              <a:t>: významové okruhy slov: rozlišit slova do skupin podle jejich obecného významu (</a:t>
            </a:r>
            <a:r>
              <a:rPr lang="cs-CZ" i="1" dirty="0" smtClean="0"/>
              <a:t>děj, věc, okolnost, vlastnost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b="1" dirty="0" smtClean="0"/>
              <a:t>3. tř.</a:t>
            </a:r>
            <a:r>
              <a:rPr lang="cs-CZ" dirty="0" smtClean="0"/>
              <a:t>: </a:t>
            </a:r>
            <a:r>
              <a:rPr lang="cs-CZ" u="sng" dirty="0" smtClean="0"/>
              <a:t>tvarosloví funkční</a:t>
            </a:r>
            <a:r>
              <a:rPr lang="cs-CZ" dirty="0" smtClean="0"/>
              <a:t>: </a:t>
            </a:r>
          </a:p>
          <a:p>
            <a:pPr marL="0" indent="0">
              <a:buNone/>
            </a:pPr>
            <a:r>
              <a:rPr lang="cs-CZ" dirty="0" smtClean="0"/>
              <a:t>(a) slova ohebná/neohebná + slovní druhy: rozeznat slovo ohebné/neohebné (+ v základním tvaru rozlišit všechny ohebné slovní druhy)</a:t>
            </a:r>
          </a:p>
          <a:p>
            <a:pPr marL="0" indent="0">
              <a:buNone/>
            </a:pPr>
            <a:r>
              <a:rPr lang="cs-CZ" dirty="0" smtClean="0"/>
              <a:t>(b) spojování vět/spojovací prostředky (spojky, vztažná zájmena a příslovce): spojovat krátké věty do souvětí a užívat k tomu vhodné spojovací výrazy + obměnit spojovací prostředky podle potřeby projevu nebo podle zadání</a:t>
            </a:r>
          </a:p>
        </p:txBody>
      </p:sp>
      <p:pic>
        <p:nvPicPr>
          <p:cNvPr id="1026" name="Picture 2" descr="Image result for 1 stupen zÅ¡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1138" y="377133"/>
            <a:ext cx="2554374" cy="1915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7494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tvarosloví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4. tř.</a:t>
            </a:r>
            <a:r>
              <a:rPr lang="cs-CZ" dirty="0"/>
              <a:t>: </a:t>
            </a:r>
            <a:r>
              <a:rPr lang="cs-CZ" u="sng" dirty="0" smtClean="0"/>
              <a:t>morfematika</a:t>
            </a:r>
            <a:r>
              <a:rPr lang="cs-CZ" dirty="0" smtClean="0"/>
              <a:t>: stavba </a:t>
            </a:r>
            <a:r>
              <a:rPr lang="cs-CZ" dirty="0"/>
              <a:t>slova (kořen/předpona a </a:t>
            </a:r>
            <a:r>
              <a:rPr lang="cs-CZ" dirty="0" smtClean="0"/>
              <a:t>přípona)</a:t>
            </a:r>
          </a:p>
          <a:p>
            <a:r>
              <a:rPr lang="cs-CZ" dirty="0" smtClean="0"/>
              <a:t>(a) rozlišit </a:t>
            </a:r>
            <a:r>
              <a:rPr lang="cs-CZ" dirty="0"/>
              <a:t>kořen a část předponovou a příponovou + graficky znázornit stavbu slova + rozpoznat a správně napsat předponu a předložku </a:t>
            </a:r>
            <a:endParaRPr lang="cs-CZ" dirty="0" smtClean="0"/>
          </a:p>
          <a:p>
            <a:r>
              <a:rPr lang="cs-CZ" dirty="0"/>
              <a:t> </a:t>
            </a:r>
            <a:r>
              <a:rPr lang="cs-CZ" dirty="0" smtClean="0"/>
              <a:t>       </a:t>
            </a:r>
            <a:r>
              <a:rPr lang="cs-CZ" u="sng" dirty="0" smtClean="0"/>
              <a:t>tvarosloví</a:t>
            </a:r>
            <a:r>
              <a:rPr lang="cs-CZ" dirty="0" smtClean="0"/>
              <a:t>: slovní druhy plnovýznamových slov, spisovné a nespisovné tvary jmen, zájmen a sloves</a:t>
            </a:r>
          </a:p>
          <a:p>
            <a:r>
              <a:rPr lang="cs-CZ" dirty="0" smtClean="0"/>
              <a:t>(a) vyhledat v textu plnovýznamová slova a určit slovní druh + ohebné slovní druhy užívat ve správném tvaru</a:t>
            </a:r>
          </a:p>
          <a:p>
            <a:r>
              <a:rPr lang="cs-CZ" dirty="0" smtClean="0"/>
              <a:t>(b) vhodně užívat spis./</a:t>
            </a:r>
            <a:r>
              <a:rPr lang="cs-CZ" dirty="0" err="1" smtClean="0"/>
              <a:t>nespis</a:t>
            </a:r>
            <a:r>
              <a:rPr lang="cs-CZ" dirty="0" smtClean="0"/>
              <a:t>. Koncovky vzhledem ke KS + určit nespisovné tvary u českých slov + rozpoznat různé KS, ve kterých je vhodné se držet spis. češ.</a:t>
            </a:r>
            <a:endParaRPr lang="cs-CZ" dirty="0"/>
          </a:p>
          <a:p>
            <a:endParaRPr lang="cs-CZ" dirty="0"/>
          </a:p>
        </p:txBody>
      </p:sp>
      <p:pic>
        <p:nvPicPr>
          <p:cNvPr id="4" name="Picture 2" descr="Image result for 1 stupen zÅ¡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1138" y="377133"/>
            <a:ext cx="2554374" cy="1915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4673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Tvarosloví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b="1" dirty="0" smtClean="0"/>
              <a:t>5. tř.: </a:t>
            </a:r>
            <a:r>
              <a:rPr lang="cs-CZ" u="sng" dirty="0" smtClean="0"/>
              <a:t>slovotvorba</a:t>
            </a:r>
            <a:r>
              <a:rPr lang="cs-CZ" dirty="0" smtClean="0"/>
              <a:t>: odvozování slov a slovotvorný základ</a:t>
            </a:r>
          </a:p>
          <a:p>
            <a:r>
              <a:rPr lang="cs-CZ" dirty="0" smtClean="0"/>
              <a:t>(a) uvést slova příbuzná k českým slovům</a:t>
            </a:r>
          </a:p>
          <a:p>
            <a:r>
              <a:rPr lang="cs-CZ" dirty="0" smtClean="0"/>
              <a:t>(b) uvést příklady slov odvozených stejnou příponou/předponou</a:t>
            </a:r>
          </a:p>
          <a:p>
            <a:r>
              <a:rPr lang="cs-CZ" dirty="0"/>
              <a:t> </a:t>
            </a:r>
            <a:r>
              <a:rPr lang="cs-CZ" dirty="0" smtClean="0"/>
              <a:t>       </a:t>
            </a:r>
            <a:r>
              <a:rPr lang="cs-CZ" u="sng" dirty="0" smtClean="0"/>
              <a:t>morfematika</a:t>
            </a:r>
            <a:r>
              <a:rPr lang="cs-CZ" dirty="0" smtClean="0"/>
              <a:t>: stavba slova (kořen/předpona/přípona)</a:t>
            </a:r>
          </a:p>
          <a:p>
            <a:r>
              <a:rPr lang="cs-CZ" dirty="0" smtClean="0"/>
              <a:t>(a) určit v běžných slovech kořen, předponovou/příponovou část a koncovku</a:t>
            </a:r>
          </a:p>
          <a:p>
            <a:r>
              <a:rPr lang="cs-CZ" dirty="0" smtClean="0"/>
              <a:t>(b) graficky označit ve slovech kořen, slovotvorný základ,  předponu/příponu</a:t>
            </a:r>
          </a:p>
          <a:p>
            <a:r>
              <a:rPr lang="cs-CZ" dirty="0"/>
              <a:t> </a:t>
            </a:r>
            <a:r>
              <a:rPr lang="cs-CZ" dirty="0" smtClean="0"/>
              <a:t>        </a:t>
            </a:r>
            <a:r>
              <a:rPr lang="cs-CZ" u="sng" dirty="0" smtClean="0"/>
              <a:t>tvarosloví formální</a:t>
            </a:r>
            <a:r>
              <a:rPr lang="cs-CZ" dirty="0" smtClean="0"/>
              <a:t>: vzory </a:t>
            </a:r>
            <a:r>
              <a:rPr lang="cs-CZ" dirty="0" err="1" smtClean="0"/>
              <a:t>podst</a:t>
            </a:r>
            <a:r>
              <a:rPr lang="cs-CZ" dirty="0" smtClean="0"/>
              <a:t>./přídavných jmen, slovesný způsob + složené tvary v činném rodu; předložky a spojky + pravopis morfologický</a:t>
            </a:r>
          </a:p>
          <a:p>
            <a:r>
              <a:rPr lang="cs-CZ" dirty="0" smtClean="0"/>
              <a:t>(a) mluvnické kategorie u podst.jm. (rod/číslo/pád + vzor) a u sloves (osoba/číslo/čas/způsob) + vyhledat složené tvary sloves</a:t>
            </a:r>
          </a:p>
          <a:p>
            <a:r>
              <a:rPr lang="cs-CZ" dirty="0" smtClean="0"/>
              <a:t>(b) určit druh a vzor přídavných jmen; psát správně koncovky </a:t>
            </a:r>
            <a:r>
              <a:rPr lang="cs-CZ" dirty="0" err="1" smtClean="0"/>
              <a:t>podst</a:t>
            </a:r>
            <a:r>
              <a:rPr lang="cs-CZ" dirty="0" smtClean="0"/>
              <a:t>. a </a:t>
            </a:r>
            <a:r>
              <a:rPr lang="cs-CZ" dirty="0" err="1" smtClean="0"/>
              <a:t>příd.j</a:t>
            </a:r>
            <a:r>
              <a:rPr lang="cs-CZ" dirty="0" smtClean="0"/>
              <a:t>. (měkké/tvrdé)</a:t>
            </a:r>
          </a:p>
          <a:p>
            <a:r>
              <a:rPr lang="cs-CZ" dirty="0" smtClean="0"/>
              <a:t>(c) rozpoznat neohebné slovní druhy (s výjimkou částic) + správně psát předložky s/z</a:t>
            </a:r>
            <a:endParaRPr lang="cs-CZ" dirty="0"/>
          </a:p>
        </p:txBody>
      </p:sp>
      <p:pic>
        <p:nvPicPr>
          <p:cNvPr id="4" name="Picture 2" descr="Image result for 1 stupen zÅ¡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1138" y="377133"/>
            <a:ext cx="2554374" cy="1915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47869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Morfematika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22713"/>
            <a:ext cx="10424077" cy="4186647"/>
          </a:xfrm>
        </p:spPr>
        <p:txBody>
          <a:bodyPr>
            <a:normAutofit fontScale="92500"/>
          </a:bodyPr>
          <a:lstStyle/>
          <a:p>
            <a:r>
              <a:rPr lang="cs-CZ" dirty="0" smtClean="0"/>
              <a:t>Rovinný / úrovňový popis jazyka:</a:t>
            </a:r>
          </a:p>
          <a:p>
            <a:r>
              <a:rPr lang="cs-CZ" dirty="0" smtClean="0"/>
              <a:t>(1) rovina zvuková (fonémy)</a:t>
            </a:r>
          </a:p>
          <a:p>
            <a:r>
              <a:rPr lang="cs-CZ" dirty="0" smtClean="0"/>
              <a:t>(2) rovina stavebních prvků, z nichž se skládají slova (kořeny, přípony a předpony)</a:t>
            </a:r>
          </a:p>
          <a:p>
            <a:r>
              <a:rPr lang="cs-CZ" dirty="0" smtClean="0"/>
              <a:t>(3) rovina slov nebo slovních tvarů</a:t>
            </a:r>
          </a:p>
          <a:p>
            <a:r>
              <a:rPr lang="cs-CZ" dirty="0" smtClean="0"/>
              <a:t>(4) rovina vět</a:t>
            </a:r>
          </a:p>
          <a:p>
            <a:r>
              <a:rPr lang="cs-CZ" dirty="0" smtClean="0"/>
              <a:t>(5) rovina textů</a:t>
            </a:r>
            <a:endParaRPr lang="cs-CZ" dirty="0"/>
          </a:p>
          <a:p>
            <a:r>
              <a:rPr lang="cs-CZ" b="1" dirty="0" smtClean="0"/>
              <a:t>Morfy</a:t>
            </a:r>
            <a:r>
              <a:rPr lang="cs-CZ" dirty="0" smtClean="0"/>
              <a:t>: stavební kameny slov</a:t>
            </a:r>
          </a:p>
          <a:p>
            <a:r>
              <a:rPr lang="cs-CZ" b="1" dirty="0" smtClean="0"/>
              <a:t>Morfémy</a:t>
            </a:r>
            <a:r>
              <a:rPr lang="cs-CZ" dirty="0" smtClean="0"/>
              <a:t>: množina formálně podobných morfů se stejným významem (lexikálním/gramatickým).                       </a:t>
            </a:r>
            <a:endParaRPr lang="cs-CZ" sz="2400" dirty="0">
              <a:solidFill>
                <a:srgbClr val="FF0000"/>
              </a:solidFill>
            </a:endParaRPr>
          </a:p>
          <a:p>
            <a:pPr algn="ctr"/>
            <a:r>
              <a:rPr lang="cs-CZ" sz="2400" dirty="0">
                <a:solidFill>
                  <a:srgbClr val="FF0000"/>
                </a:solidFill>
              </a:rPr>
              <a:t>n</a:t>
            </a:r>
            <a:r>
              <a:rPr lang="cs-CZ" sz="2400" dirty="0" smtClean="0">
                <a:solidFill>
                  <a:srgbClr val="FF0000"/>
                </a:solidFill>
              </a:rPr>
              <a:t>es – e – </a:t>
            </a:r>
            <a:r>
              <a:rPr lang="cs-CZ" sz="2400" dirty="0" err="1" smtClean="0">
                <a:solidFill>
                  <a:srgbClr val="FF0000"/>
                </a:solidFill>
              </a:rPr>
              <a:t>me</a:t>
            </a:r>
            <a:r>
              <a:rPr lang="cs-CZ" sz="2400" dirty="0" smtClean="0">
                <a:solidFill>
                  <a:srgbClr val="FF0000"/>
                </a:solidFill>
              </a:rPr>
              <a:t> / u – vid – ě – l – a </a:t>
            </a:r>
            <a:endParaRPr lang="cs-CZ" sz="2400" dirty="0">
              <a:solidFill>
                <a:srgbClr val="FF0000"/>
              </a:solidFill>
            </a:endParaRPr>
          </a:p>
          <a:p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6957" y="584426"/>
            <a:ext cx="3151248" cy="1538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3902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Morfematika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7" y="2147207"/>
            <a:ext cx="10667129" cy="4162153"/>
          </a:xfrm>
        </p:spPr>
        <p:txBody>
          <a:bodyPr>
            <a:normAutofit lnSpcReduction="10000"/>
          </a:bodyPr>
          <a:lstStyle/>
          <a:p>
            <a:r>
              <a:rPr lang="cs-CZ" b="1" dirty="0" smtClean="0"/>
              <a:t>Morfematický šev</a:t>
            </a:r>
            <a:r>
              <a:rPr lang="cs-CZ" dirty="0" smtClean="0"/>
              <a:t>: hranice mezi dvěma morfy, které jsou součástí téhož slova nebo slovního tvaru                          </a:t>
            </a:r>
            <a:r>
              <a:rPr lang="cs-CZ" dirty="0" smtClean="0">
                <a:solidFill>
                  <a:srgbClr val="FF0000"/>
                </a:solidFill>
              </a:rPr>
              <a:t>vy – hod – i – l – a </a:t>
            </a:r>
          </a:p>
          <a:p>
            <a:endParaRPr lang="cs-CZ" u="sng" dirty="0" smtClean="0"/>
          </a:p>
          <a:p>
            <a:pPr marL="0" indent="0">
              <a:buNone/>
            </a:pPr>
            <a:endParaRPr lang="cs-CZ" u="sng" dirty="0" smtClean="0"/>
          </a:p>
          <a:p>
            <a:pPr marL="0" indent="0">
              <a:buNone/>
            </a:pPr>
            <a:r>
              <a:rPr lang="cs-CZ" dirty="0" smtClean="0"/>
              <a:t>(1) Kořenový </a:t>
            </a:r>
            <a:r>
              <a:rPr lang="cs-CZ" dirty="0"/>
              <a:t>morfém s lexikálním významem ‚větší vodní tok‘ je např. v různých slovech, v nichž se vyskytuje, realizován formálně si navzájem podobnými morfy </a:t>
            </a:r>
            <a:r>
              <a:rPr lang="cs-CZ" i="1" dirty="0"/>
              <a:t>-</a:t>
            </a:r>
            <a:r>
              <a:rPr lang="cs-CZ" i="1" dirty="0">
                <a:solidFill>
                  <a:srgbClr val="FF0000"/>
                </a:solidFill>
              </a:rPr>
              <a:t>řek</a:t>
            </a:r>
            <a:r>
              <a:rPr lang="cs-CZ" i="1" dirty="0"/>
              <a:t>-</a:t>
            </a:r>
            <a:r>
              <a:rPr lang="cs-CZ" dirty="0"/>
              <a:t> (</a:t>
            </a:r>
            <a:r>
              <a:rPr lang="cs-CZ" u="sng" dirty="0"/>
              <a:t>řek</a:t>
            </a:r>
            <a:r>
              <a:rPr lang="cs-CZ" dirty="0"/>
              <a:t>-a), </a:t>
            </a:r>
            <a:r>
              <a:rPr lang="cs-CZ" i="1" dirty="0"/>
              <a:t>-</a:t>
            </a:r>
            <a:r>
              <a:rPr lang="cs-CZ" i="1" dirty="0" err="1">
                <a:solidFill>
                  <a:srgbClr val="FF0000"/>
                </a:solidFill>
              </a:rPr>
              <a:t>řec</a:t>
            </a:r>
            <a:r>
              <a:rPr lang="cs-CZ" i="1" dirty="0"/>
              <a:t>-</a:t>
            </a:r>
            <a:r>
              <a:rPr lang="cs-CZ" dirty="0"/>
              <a:t> (</a:t>
            </a:r>
            <a:r>
              <a:rPr lang="cs-CZ" u="sng" dirty="0" err="1"/>
              <a:t>řec</a:t>
            </a:r>
            <a:r>
              <a:rPr lang="cs-CZ" dirty="0"/>
              <a:t>-e), </a:t>
            </a:r>
            <a:r>
              <a:rPr lang="cs-CZ" i="1" dirty="0">
                <a:solidFill>
                  <a:srgbClr val="FF0000"/>
                </a:solidFill>
              </a:rPr>
              <a:t>řeč</a:t>
            </a:r>
            <a:r>
              <a:rPr lang="cs-CZ" i="1" dirty="0"/>
              <a:t>-</a:t>
            </a:r>
            <a:r>
              <a:rPr lang="cs-CZ" dirty="0"/>
              <a:t> (</a:t>
            </a:r>
            <a:r>
              <a:rPr lang="cs-CZ" u="sng" dirty="0"/>
              <a:t>řeč</a:t>
            </a:r>
            <a:r>
              <a:rPr lang="cs-CZ" dirty="0"/>
              <a:t>-</a:t>
            </a:r>
            <a:r>
              <a:rPr lang="cs-CZ" dirty="0" err="1"/>
              <a:t>išt</a:t>
            </a:r>
            <a:r>
              <a:rPr lang="cs-CZ" dirty="0"/>
              <a:t>-ě), </a:t>
            </a:r>
            <a:r>
              <a:rPr lang="cs-CZ" i="1" dirty="0"/>
              <a:t>-</a:t>
            </a:r>
            <a:r>
              <a:rPr lang="cs-CZ" i="1" dirty="0" err="1">
                <a:solidFill>
                  <a:srgbClr val="FF0000"/>
                </a:solidFill>
              </a:rPr>
              <a:t>říč</a:t>
            </a:r>
            <a:r>
              <a:rPr lang="cs-CZ" i="1" dirty="0"/>
              <a:t>-</a:t>
            </a:r>
            <a:r>
              <a:rPr lang="cs-CZ" dirty="0"/>
              <a:t> (po-</a:t>
            </a:r>
            <a:r>
              <a:rPr lang="cs-CZ" u="sng" dirty="0" err="1"/>
              <a:t>říč</a:t>
            </a:r>
            <a:r>
              <a:rPr lang="cs-CZ" dirty="0"/>
              <a:t>-í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Morfém </a:t>
            </a:r>
            <a:r>
              <a:rPr lang="cs-CZ" b="1" i="1" dirty="0">
                <a:solidFill>
                  <a:srgbClr val="FF0000"/>
                </a:solidFill>
              </a:rPr>
              <a:t>-ŘEK-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dirty="0"/>
              <a:t>s prvním uvedeným významem je tedy množinou morfů {</a:t>
            </a:r>
            <a:r>
              <a:rPr lang="cs-CZ" i="1" dirty="0"/>
              <a:t>-řek-, -</a:t>
            </a:r>
            <a:r>
              <a:rPr lang="cs-CZ" i="1" dirty="0" err="1"/>
              <a:t>řec</a:t>
            </a:r>
            <a:r>
              <a:rPr lang="cs-CZ" i="1" dirty="0"/>
              <a:t>-, -řeč-, -</a:t>
            </a:r>
            <a:r>
              <a:rPr lang="cs-CZ" i="1" dirty="0" err="1"/>
              <a:t>říč</a:t>
            </a:r>
            <a:r>
              <a:rPr lang="cs-CZ" i="1" dirty="0"/>
              <a:t>-</a:t>
            </a:r>
            <a:r>
              <a:rPr lang="cs-CZ" dirty="0"/>
              <a:t>}</a:t>
            </a:r>
          </a:p>
          <a:p>
            <a:pPr marL="0" indent="0">
              <a:buNone/>
            </a:pPr>
            <a:r>
              <a:rPr lang="cs-CZ" dirty="0" smtClean="0"/>
              <a:t>(2) </a:t>
            </a:r>
            <a:r>
              <a:rPr lang="cs-CZ" dirty="0" err="1" smtClean="0"/>
              <a:t>Mofrém</a:t>
            </a:r>
            <a:r>
              <a:rPr lang="cs-CZ" dirty="0" smtClean="0"/>
              <a:t> </a:t>
            </a:r>
            <a:r>
              <a:rPr lang="cs-CZ" b="1" i="1" dirty="0" smtClean="0">
                <a:solidFill>
                  <a:srgbClr val="FF0000"/>
                </a:solidFill>
              </a:rPr>
              <a:t>–LES- </a:t>
            </a:r>
            <a:r>
              <a:rPr lang="cs-CZ" dirty="0" smtClean="0"/>
              <a:t>je realizován jen jedním morfem </a:t>
            </a:r>
            <a:r>
              <a:rPr lang="cs-CZ" i="1" dirty="0" smtClean="0">
                <a:solidFill>
                  <a:srgbClr val="FF0000"/>
                </a:solidFill>
              </a:rPr>
              <a:t>-les- </a:t>
            </a:r>
            <a:r>
              <a:rPr lang="cs-CZ" dirty="0" smtClean="0"/>
              <a:t>s významem ´souvislý porost jehličnatých nebo listnatých (nikoli ovocných) stromů´(</a:t>
            </a:r>
            <a:r>
              <a:rPr lang="cs-CZ" u="sng" dirty="0" smtClean="0"/>
              <a:t>les</a:t>
            </a:r>
            <a:r>
              <a:rPr lang="cs-CZ" dirty="0" smtClean="0"/>
              <a:t>-0; </a:t>
            </a:r>
            <a:r>
              <a:rPr lang="cs-CZ" u="sng" dirty="0" smtClean="0"/>
              <a:t>les</a:t>
            </a:r>
            <a:r>
              <a:rPr lang="cs-CZ" dirty="0" smtClean="0"/>
              <a:t>-íč-ek-0; </a:t>
            </a:r>
            <a:r>
              <a:rPr lang="cs-CZ" u="sng" dirty="0" smtClean="0"/>
              <a:t>les</a:t>
            </a:r>
            <a:r>
              <a:rPr lang="cs-CZ" dirty="0" smtClean="0"/>
              <a:t>-n-í; po-</a:t>
            </a:r>
            <a:r>
              <a:rPr lang="cs-CZ" u="sng" dirty="0" smtClean="0"/>
              <a:t>les</a:t>
            </a:r>
            <a:r>
              <a:rPr lang="cs-CZ" dirty="0" smtClean="0"/>
              <a:t>-í; </a:t>
            </a:r>
            <a:r>
              <a:rPr lang="cs-CZ" u="sng" dirty="0" smtClean="0"/>
              <a:t>les</a:t>
            </a:r>
            <a:r>
              <a:rPr lang="cs-CZ" dirty="0" smtClean="0"/>
              <a:t>-o-step-0; pra-</a:t>
            </a:r>
            <a:r>
              <a:rPr lang="cs-CZ" u="sng" dirty="0" smtClean="0"/>
              <a:t>les</a:t>
            </a:r>
            <a:r>
              <a:rPr lang="cs-CZ" dirty="0" smtClean="0"/>
              <a:t>-y atp.). </a:t>
            </a:r>
            <a:r>
              <a:rPr lang="cs-CZ" b="1" i="1" dirty="0" smtClean="0">
                <a:solidFill>
                  <a:srgbClr val="FF0000"/>
                </a:solidFill>
              </a:rPr>
              <a:t> </a:t>
            </a:r>
            <a:endParaRPr lang="cs-CZ" b="1" i="1" dirty="0">
              <a:solidFill>
                <a:srgbClr val="FF0000"/>
              </a:solidFill>
            </a:endParaRPr>
          </a:p>
          <a:p>
            <a:endParaRPr lang="cs-CZ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2370" y="206149"/>
            <a:ext cx="261937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9393" y="2988128"/>
            <a:ext cx="15240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88564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á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á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á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1111</TotalTime>
  <Words>2474</Words>
  <Application>Microsoft Office PowerPoint</Application>
  <PresentationFormat>Širokoúhlá obrazovka</PresentationFormat>
  <Paragraphs>203</Paragraphs>
  <Slides>28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28</vt:i4>
      </vt:variant>
    </vt:vector>
  </HeadingPairs>
  <TitlesOfParts>
    <vt:vector size="34" baseType="lpstr">
      <vt:lpstr>Calibri</vt:lpstr>
      <vt:lpstr>Tw Cen MT</vt:lpstr>
      <vt:lpstr>Tw Cen MT Condensed</vt:lpstr>
      <vt:lpstr>Wingdings</vt:lpstr>
      <vt:lpstr>Wingdings 3</vt:lpstr>
      <vt:lpstr>Integrál</vt:lpstr>
      <vt:lpstr>Jazykové praktikum (UJPQ) – tvarosloví 1</vt:lpstr>
      <vt:lpstr>tvarosloví</vt:lpstr>
      <vt:lpstr>tvarosloví</vt:lpstr>
      <vt:lpstr>tvarosloví</vt:lpstr>
      <vt:lpstr>Tvarosloví</vt:lpstr>
      <vt:lpstr>tvarosloví</vt:lpstr>
      <vt:lpstr>Tvarosloví</vt:lpstr>
      <vt:lpstr>Morfematika</vt:lpstr>
      <vt:lpstr>Morfematika</vt:lpstr>
      <vt:lpstr>Morfematika</vt:lpstr>
      <vt:lpstr>Morfematika</vt:lpstr>
      <vt:lpstr>Morfematika</vt:lpstr>
      <vt:lpstr>Morfematika</vt:lpstr>
      <vt:lpstr>Nula v morfologii</vt:lpstr>
      <vt:lpstr>Morfematika -seminář</vt:lpstr>
      <vt:lpstr>Morfematika -seminář</vt:lpstr>
      <vt:lpstr>Morfematika -seminář</vt:lpstr>
      <vt:lpstr>Morfematika -seminář</vt:lpstr>
      <vt:lpstr>Morfematika -seminář</vt:lpstr>
      <vt:lpstr>Morfematika -seminář</vt:lpstr>
      <vt:lpstr>Morfematika -seminář</vt:lpstr>
      <vt:lpstr>Morfematika -seminář</vt:lpstr>
      <vt:lpstr>Morfematika -seminář</vt:lpstr>
      <vt:lpstr>Morfematika -seminář</vt:lpstr>
      <vt:lpstr>Morfematika -seminář</vt:lpstr>
      <vt:lpstr>Morfematika -seminář</vt:lpstr>
      <vt:lpstr>Morfematika -seminář</vt:lpstr>
      <vt:lpstr>Literatura</vt:lpstr>
    </vt:vector>
  </TitlesOfParts>
  <Company>PdF UP Olomouc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Úvod do studia jazyka Sémiotika a teorie (jazykového) znaku</dc:title>
  <dc:creator>Kříž Michal</dc:creator>
  <cp:lastModifiedBy>Kříž Michal</cp:lastModifiedBy>
  <cp:revision>69</cp:revision>
  <dcterms:created xsi:type="dcterms:W3CDTF">2016-10-06T07:56:26Z</dcterms:created>
  <dcterms:modified xsi:type="dcterms:W3CDTF">2018-11-13T11:42:15Z</dcterms:modified>
</cp:coreProperties>
</file>