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56" r:id="rId2"/>
    <p:sldId id="266" r:id="rId3"/>
    <p:sldId id="267" r:id="rId4"/>
    <p:sldId id="270" r:id="rId5"/>
    <p:sldId id="284" r:id="rId6"/>
    <p:sldId id="285" r:id="rId7"/>
    <p:sldId id="286" r:id="rId8"/>
    <p:sldId id="287" r:id="rId9"/>
    <p:sldId id="271" r:id="rId10"/>
    <p:sldId id="272" r:id="rId11"/>
    <p:sldId id="276" r:id="rId12"/>
    <p:sldId id="277" r:id="rId13"/>
    <p:sldId id="269" r:id="rId14"/>
    <p:sldId id="273" r:id="rId15"/>
    <p:sldId id="274" r:id="rId16"/>
    <p:sldId id="282" r:id="rId17"/>
    <p:sldId id="279" r:id="rId18"/>
    <p:sldId id="275" r:id="rId19"/>
    <p:sldId id="281" r:id="rId20"/>
    <p:sldId id="293" r:id="rId21"/>
    <p:sldId id="283" r:id="rId22"/>
    <p:sldId id="289" r:id="rId23"/>
    <p:sldId id="290" r:id="rId24"/>
    <p:sldId id="291" r:id="rId25"/>
    <p:sldId id="292" r:id="rId26"/>
    <p:sldId id="288" r:id="rId27"/>
    <p:sldId id="278" r:id="rId28"/>
    <p:sldId id="294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80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064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312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38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51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963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09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265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8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2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67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661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/METAFORA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czechency.org/slovnik/SYNEKDOCHA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" TargetMode="External"/><Relationship Id="rId2" Type="http://schemas.openxmlformats.org/officeDocument/2006/relationships/hyperlink" Target="https://library.upol.cz/arl-upol/cs/detail-upol_us_cat-0039328-Mluvnice-soucasne-cestiny/?disprec=2&amp;iset=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4597400"/>
            <a:ext cx="7772400" cy="1825777"/>
          </a:xfrm>
        </p:spPr>
        <p:txBody>
          <a:bodyPr>
            <a:normAutofit/>
          </a:bodyPr>
          <a:lstStyle/>
          <a:p>
            <a:r>
              <a:rPr lang="cs-CZ" sz="4400" dirty="0" smtClean="0"/>
              <a:t>Jazykové praktikum (UJPQ) – Lexikologie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 8.00 – </a:t>
            </a:r>
            <a:r>
              <a:rPr lang="cs-CZ" dirty="0"/>
              <a:t>8</a:t>
            </a:r>
            <a:r>
              <a:rPr lang="cs-CZ" dirty="0" smtClean="0"/>
              <a:t>.45 (</a:t>
            </a:r>
            <a:r>
              <a:rPr lang="cs-CZ" dirty="0" err="1" smtClean="0"/>
              <a:t>př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 8.45 – 10.15 (se)</a:t>
            </a:r>
          </a:p>
          <a:p>
            <a:r>
              <a:rPr lang="cs-CZ" dirty="0" smtClean="0"/>
              <a:t>St 13.15 – 14.45 (se)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491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lexikon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92D050"/>
              </a:buClr>
              <a:buNone/>
            </a:pPr>
            <a:r>
              <a:rPr lang="cs-CZ" dirty="0" smtClean="0"/>
              <a:t>Příslušnost LJ k jednotlivým útvarů a </a:t>
            </a:r>
            <a:r>
              <a:rPr lang="cs-CZ" dirty="0" err="1" smtClean="0"/>
              <a:t>poloútvarům</a:t>
            </a:r>
            <a:r>
              <a:rPr lang="cs-CZ" dirty="0" smtClean="0"/>
              <a:t> národního jazyka:</a:t>
            </a:r>
          </a:p>
          <a:p>
            <a:pPr>
              <a:buClr>
                <a:srgbClr val="92D050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marL="128016" lvl="1" indent="0">
              <a:buClr>
                <a:srgbClr val="92D050"/>
              </a:buClr>
              <a:buNone/>
            </a:pPr>
            <a:r>
              <a:rPr lang="cs-CZ" dirty="0" smtClean="0"/>
              <a:t>Regionálně neomezené nespisovné LJ: nespisovné, </a:t>
            </a:r>
            <a:r>
              <a:rPr lang="cs-CZ" dirty="0" err="1" smtClean="0"/>
              <a:t>obecněčeské</a:t>
            </a:r>
            <a:r>
              <a:rPr lang="cs-CZ" dirty="0" smtClean="0"/>
              <a:t> (</a:t>
            </a:r>
            <a:r>
              <a:rPr lang="cs-CZ" i="1" dirty="0" err="1" smtClean="0"/>
              <a:t>šraňk</a:t>
            </a:r>
            <a:r>
              <a:rPr lang="cs-CZ" i="1" dirty="0" smtClean="0"/>
              <a:t>, zfušovat, ulejvák</a:t>
            </a:r>
            <a:r>
              <a:rPr lang="cs-CZ" dirty="0" smtClean="0"/>
              <a:t>)</a:t>
            </a:r>
          </a:p>
          <a:p>
            <a:pPr marL="128016" lvl="1" indent="0">
              <a:buClr>
                <a:srgbClr val="92D050"/>
              </a:buClr>
              <a:buNone/>
            </a:pPr>
            <a:r>
              <a:rPr lang="cs-CZ" dirty="0" smtClean="0"/>
              <a:t>Regionálně omezené: regionalismy, LJ oblastní (sundat-</a:t>
            </a:r>
            <a:r>
              <a:rPr lang="cs-CZ" dirty="0" err="1" smtClean="0"/>
              <a:t>sdělat</a:t>
            </a:r>
            <a:r>
              <a:rPr lang="cs-CZ" dirty="0" smtClean="0"/>
              <a:t>; uzel-suk), většinou je </a:t>
            </a:r>
            <a:r>
              <a:rPr lang="cs-CZ" dirty="0" err="1" smtClean="0"/>
              <a:t>spisov.jen</a:t>
            </a:r>
            <a:r>
              <a:rPr lang="cs-CZ" dirty="0" smtClean="0"/>
              <a:t> slovo čes.</a:t>
            </a:r>
          </a:p>
          <a:p>
            <a:pPr marL="128016" lvl="1" indent="0">
              <a:buClr>
                <a:srgbClr val="92D050"/>
              </a:buClr>
              <a:buNone/>
            </a:pPr>
            <a:r>
              <a:rPr lang="cs-CZ" dirty="0" smtClean="0"/>
              <a:t>Dialektismy: slova nářeční (</a:t>
            </a:r>
            <a:r>
              <a:rPr lang="cs-CZ" i="1" dirty="0" err="1" smtClean="0"/>
              <a:t>šeblefla</a:t>
            </a:r>
            <a:r>
              <a:rPr lang="cs-CZ" i="1" dirty="0" smtClean="0"/>
              <a:t>; </a:t>
            </a:r>
            <a:r>
              <a:rPr lang="cs-CZ" i="1" dirty="0" err="1" smtClean="0"/>
              <a:t>gule</a:t>
            </a:r>
            <a:r>
              <a:rPr lang="cs-CZ" i="1" dirty="0" smtClean="0"/>
              <a:t>, dračky</a:t>
            </a:r>
            <a:r>
              <a:rPr lang="cs-CZ" dirty="0" smtClean="0"/>
              <a:t>)</a:t>
            </a:r>
          </a:p>
          <a:p>
            <a:pPr marL="128016" lvl="1" indent="0">
              <a:buClr>
                <a:srgbClr val="92D050"/>
              </a:buClr>
              <a:buNone/>
            </a:pPr>
            <a:r>
              <a:rPr lang="cs-CZ" dirty="0" err="1" smtClean="0"/>
              <a:t>Sociolektismy</a:t>
            </a:r>
            <a:r>
              <a:rPr lang="cs-CZ" dirty="0" smtClean="0"/>
              <a:t>, argotismy: love, klepáče, </a:t>
            </a:r>
            <a:r>
              <a:rPr lang="cs-CZ" dirty="0" err="1" smtClean="0"/>
              <a:t>chechtáky</a:t>
            </a:r>
            <a:endParaRPr lang="cs-CZ" dirty="0" smtClean="0"/>
          </a:p>
          <a:p>
            <a:pPr marL="128016" lvl="1" indent="0">
              <a:buClr>
                <a:srgbClr val="92D050"/>
              </a:buClr>
              <a:buNone/>
            </a:pPr>
            <a:r>
              <a:rPr lang="cs-CZ" dirty="0" smtClean="0"/>
              <a:t>Profesní výrazy: </a:t>
            </a:r>
            <a:r>
              <a:rPr lang="cs-CZ" i="1" dirty="0" err="1" smtClean="0"/>
              <a:t>závodka</a:t>
            </a:r>
            <a:r>
              <a:rPr lang="cs-CZ" i="1" dirty="0" smtClean="0"/>
              <a:t>, páračka, </a:t>
            </a:r>
            <a:r>
              <a:rPr lang="cs-CZ" i="1" dirty="0" err="1" smtClean="0"/>
              <a:t>ulejt</a:t>
            </a:r>
            <a:r>
              <a:rPr lang="cs-CZ" i="1" dirty="0" smtClean="0"/>
              <a:t> si </a:t>
            </a:r>
            <a:r>
              <a:rPr lang="cs-CZ" dirty="0" smtClean="0"/>
              <a:t>/něco/) </a:t>
            </a:r>
            <a:r>
              <a:rPr lang="cs-CZ" dirty="0" smtClean="0">
                <a:latin typeface="Calibri" panose="020F0502020204030204" pitchFamily="34" charset="0"/>
              </a:rPr>
              <a:t>→ častý přechod do běžné slovní zásoby</a:t>
            </a:r>
            <a:endParaRPr lang="cs-CZ" dirty="0" smtClean="0"/>
          </a:p>
          <a:p>
            <a:pPr lvl="1">
              <a:buClr>
                <a:srgbClr val="92D050"/>
              </a:buClr>
              <a:buFont typeface="Wingdings" panose="05000000000000000000" pitchFamily="2" charset="2"/>
              <a:buChar char="ü"/>
            </a:pPr>
            <a:endParaRPr lang="cs-CZ" dirty="0"/>
          </a:p>
          <a:p>
            <a:pPr marL="0" indent="0">
              <a:buClr>
                <a:srgbClr val="92D050"/>
              </a:buClr>
              <a:buNone/>
            </a:pPr>
            <a:r>
              <a:rPr lang="cs-CZ" dirty="0" smtClean="0"/>
              <a:t>LJ a frekvence: zvláštností je tzv. autorské slovo (</a:t>
            </a:r>
            <a:r>
              <a:rPr lang="cs-CZ" i="1" dirty="0" smtClean="0"/>
              <a:t>pábitel</a:t>
            </a:r>
            <a:r>
              <a:rPr lang="cs-CZ" dirty="0" smtClean="0"/>
              <a:t>), popř. </a:t>
            </a:r>
            <a:r>
              <a:rPr lang="cs-CZ" dirty="0" err="1" smtClean="0"/>
              <a:t>okazionalismus</a:t>
            </a:r>
            <a:r>
              <a:rPr lang="cs-CZ" dirty="0" smtClean="0"/>
              <a:t> (</a:t>
            </a:r>
            <a:r>
              <a:rPr lang="cs-CZ" i="1" dirty="0" err="1" smtClean="0"/>
              <a:t>povykoměr</a:t>
            </a:r>
            <a:r>
              <a:rPr lang="cs-CZ" dirty="0" smtClean="0"/>
              <a:t>)</a:t>
            </a:r>
          </a:p>
          <a:p>
            <a:pPr>
              <a:buClr>
                <a:srgbClr val="92D050"/>
              </a:buClr>
              <a:buFont typeface="Wingdings" panose="05000000000000000000" pitchFamily="2" charset="2"/>
              <a:buChar char="§"/>
            </a:pP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4218369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Lexikologie a lexikografie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3534224" cy="4023360"/>
          </a:xfrm>
        </p:spPr>
        <p:txBody>
          <a:bodyPr/>
          <a:lstStyle/>
          <a:p>
            <a:r>
              <a:rPr lang="cs-CZ" dirty="0" smtClean="0"/>
              <a:t>Př.: významové typy pojmenovacích jednotek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6908" y="1815152"/>
            <a:ext cx="8153517" cy="5042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62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Lexikologie a lexikografie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2401460" cy="4023360"/>
          </a:xfrm>
        </p:spPr>
        <p:txBody>
          <a:bodyPr/>
          <a:lstStyle/>
          <a:p>
            <a:r>
              <a:rPr lang="cs-CZ" dirty="0" smtClean="0"/>
              <a:t>Př.: hierarchické členění sloves pohybu a polohy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5213" y="1770079"/>
            <a:ext cx="7037269" cy="5087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72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lexikografie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Typy slovníků</a:t>
            </a:r>
          </a:p>
          <a:p>
            <a:r>
              <a:rPr lang="cs-CZ" dirty="0"/>
              <a:t>a) překladové (německo-český...)</a:t>
            </a:r>
          </a:p>
          <a:p>
            <a:r>
              <a:rPr lang="cs-CZ" dirty="0"/>
              <a:t>b) výkladové – vysvětlují význam </a:t>
            </a:r>
            <a:r>
              <a:rPr lang="cs-CZ" dirty="0" smtClean="0"/>
              <a:t>slov: encyklopedické </a:t>
            </a:r>
            <a:r>
              <a:rPr lang="cs-CZ" dirty="0"/>
              <a:t>(Ottův slovník naučný – 28 svazků, Příruční slovník naučný, Malá čs. encyklopedie</a:t>
            </a:r>
            <a:r>
              <a:rPr lang="cs-CZ" dirty="0" smtClean="0"/>
              <a:t>...) / jazykové </a:t>
            </a:r>
            <a:r>
              <a:rPr lang="cs-CZ" dirty="0"/>
              <a:t>(Pravidla č. pravopisu, Slovník spisovné češtiny, Slovník spisovného jazyka českého, Mluvnice...)</a:t>
            </a:r>
          </a:p>
          <a:p>
            <a:r>
              <a:rPr lang="cs-CZ" dirty="0"/>
              <a:t>c) </a:t>
            </a:r>
            <a:r>
              <a:rPr lang="cs-CZ" dirty="0" smtClean="0"/>
              <a:t>speciální: </a:t>
            </a:r>
            <a:r>
              <a:rPr lang="cs-CZ" dirty="0" err="1" smtClean="0"/>
              <a:t>Tesaurus</a:t>
            </a:r>
            <a:r>
              <a:rPr lang="cs-CZ" dirty="0" smtClean="0"/>
              <a:t> </a:t>
            </a:r>
            <a:r>
              <a:rPr lang="cs-CZ" dirty="0"/>
              <a:t>– obsahuje celou slovní </a:t>
            </a:r>
            <a:r>
              <a:rPr lang="cs-CZ" dirty="0" smtClean="0"/>
              <a:t>zásobu / etymologický </a:t>
            </a:r>
            <a:r>
              <a:rPr lang="cs-CZ" dirty="0"/>
              <a:t>– o původu slov (Jiří </a:t>
            </a:r>
            <a:r>
              <a:rPr lang="cs-CZ" dirty="0" smtClean="0"/>
              <a:t>Rejsek) / nářeční </a:t>
            </a:r>
            <a:r>
              <a:rPr lang="cs-CZ" dirty="0"/>
              <a:t>= dialektický (</a:t>
            </a:r>
            <a:r>
              <a:rPr lang="cs-CZ" dirty="0" smtClean="0"/>
              <a:t>Těšitelová) / cizích slov / frazeologický </a:t>
            </a:r>
            <a:r>
              <a:rPr lang="cs-CZ" dirty="0"/>
              <a:t>– slovník frazémů = ustálených slovních </a:t>
            </a:r>
            <a:r>
              <a:rPr lang="cs-CZ" dirty="0" smtClean="0"/>
              <a:t>spojení / slangový </a:t>
            </a:r>
            <a:r>
              <a:rPr lang="cs-CZ" dirty="0"/>
              <a:t>– nespisovná mluva zájmové </a:t>
            </a:r>
            <a:r>
              <a:rPr lang="cs-CZ" dirty="0" smtClean="0"/>
              <a:t>skupiny / synonymické </a:t>
            </a:r>
            <a:r>
              <a:rPr lang="cs-CZ" dirty="0"/>
              <a:t>slovníky – slovník </a:t>
            </a:r>
            <a:r>
              <a:rPr lang="cs-CZ" dirty="0" smtClean="0"/>
              <a:t>synonym / frekvenční </a:t>
            </a:r>
            <a:r>
              <a:rPr lang="cs-CZ" dirty="0"/>
              <a:t>slovníky – frekvence slovní </a:t>
            </a:r>
            <a:r>
              <a:rPr lang="cs-CZ" dirty="0" smtClean="0"/>
              <a:t>zásoby / ortografický </a:t>
            </a:r>
            <a:r>
              <a:rPr lang="cs-CZ" dirty="0"/>
              <a:t>– shrnutí pravidel </a:t>
            </a:r>
            <a:r>
              <a:rPr lang="cs-CZ" dirty="0" smtClean="0"/>
              <a:t>pravopisu / ortoepický </a:t>
            </a:r>
            <a:r>
              <a:rPr lang="cs-CZ" dirty="0"/>
              <a:t>– </a:t>
            </a:r>
            <a:r>
              <a:rPr lang="cs-CZ" dirty="0" smtClean="0"/>
              <a:t>výslovnost / neologismů </a:t>
            </a:r>
            <a:r>
              <a:rPr lang="cs-CZ" dirty="0"/>
              <a:t>– nová </a:t>
            </a:r>
            <a:r>
              <a:rPr lang="cs-CZ" dirty="0" smtClean="0"/>
              <a:t>slova / Velký </a:t>
            </a:r>
            <a:r>
              <a:rPr lang="cs-CZ" dirty="0" err="1"/>
              <a:t>pranostikon</a:t>
            </a:r>
            <a:r>
              <a:rPr lang="cs-CZ" dirty="0"/>
              <a:t> (Zdeněk Vašků) – </a:t>
            </a:r>
            <a:r>
              <a:rPr lang="cs-CZ" dirty="0" smtClean="0"/>
              <a:t>pranostiky / slovník </a:t>
            </a:r>
            <a:r>
              <a:rPr lang="cs-CZ" dirty="0"/>
              <a:t>floskulí (V. Just) – klišé, slogany, hantýrky...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370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Lexikon – významové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92D050"/>
              </a:buClr>
              <a:buNone/>
            </a:pPr>
            <a:r>
              <a:rPr lang="cs-CZ" b="1" dirty="0" smtClean="0">
                <a:latin typeface="Calibri" panose="020F0502020204030204" pitchFamily="34" charset="0"/>
              </a:rPr>
              <a:t>Vztahy mezi LJ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u="sng" dirty="0" smtClean="0">
                <a:latin typeface="Calibri" panose="020F0502020204030204" pitchFamily="34" charset="0"/>
              </a:rPr>
              <a:t>Slova souznačná </a:t>
            </a:r>
            <a:r>
              <a:rPr lang="cs-CZ" dirty="0" smtClean="0">
                <a:latin typeface="Calibri" panose="020F0502020204030204" pitchFamily="34" charset="0"/>
              </a:rPr>
              <a:t>(synonymie): úplná synonymie (významy totožné a zaměnitelné ve všech kontextech) je vzácná (</a:t>
            </a:r>
            <a:r>
              <a:rPr lang="cs-CZ" i="1" dirty="0" smtClean="0">
                <a:latin typeface="Calibri" panose="020F0502020204030204" pitchFamily="34" charset="0"/>
              </a:rPr>
              <a:t>výtah – zdviž</a:t>
            </a:r>
            <a:r>
              <a:rPr lang="cs-CZ" dirty="0" smtClean="0">
                <a:latin typeface="Calibri" panose="020F0502020204030204" pitchFamily="34" charset="0"/>
              </a:rPr>
              <a:t>) + dvojice slov domácích a přejatých (analýza – rozbor) + terminologie (</a:t>
            </a:r>
            <a:r>
              <a:rPr lang="cs-CZ" i="1" dirty="0" smtClean="0">
                <a:latin typeface="Calibri" panose="020F0502020204030204" pitchFamily="34" charset="0"/>
              </a:rPr>
              <a:t>sylaba – slabika, vokál – samohláska</a:t>
            </a:r>
            <a:r>
              <a:rPr lang="cs-CZ" dirty="0" smtClean="0">
                <a:latin typeface="Calibri" panose="020F0502020204030204" pitchFamily="34" charset="0"/>
              </a:rPr>
              <a:t>) </a:t>
            </a:r>
            <a:endParaRPr lang="cs-CZ" dirty="0">
              <a:latin typeface="Calibri" panose="020F0502020204030204" pitchFamily="34" charset="0"/>
            </a:endParaRPr>
          </a:p>
          <a:p>
            <a:pPr marL="0" indent="0">
              <a:buClr>
                <a:srgbClr val="92D050"/>
              </a:buClr>
              <a:buNone/>
            </a:pPr>
            <a:r>
              <a:rPr lang="cs-CZ" dirty="0" smtClean="0">
                <a:latin typeface="Calibri" panose="020F0502020204030204" pitchFamily="34" charset="0"/>
              </a:rPr>
              <a:t>Částečná synonymie (</a:t>
            </a:r>
            <a:r>
              <a:rPr lang="cs-CZ" i="1" dirty="0" smtClean="0">
                <a:latin typeface="Calibri" panose="020F0502020204030204" pitchFamily="34" charset="0"/>
              </a:rPr>
              <a:t>hádka – spor – rozepře – konflikt</a:t>
            </a:r>
            <a:r>
              <a:rPr lang="cs-CZ" dirty="0" smtClean="0">
                <a:latin typeface="Calibri" panose="020F0502020204030204" pitchFamily="34" charset="0"/>
              </a:rPr>
              <a:t>), např. rozdíly v intenzitě (</a:t>
            </a:r>
            <a:r>
              <a:rPr lang="cs-CZ" i="1" dirty="0" smtClean="0">
                <a:latin typeface="Calibri" panose="020F0502020204030204" pitchFamily="34" charset="0"/>
              </a:rPr>
              <a:t>hezký/pěkný – krásný – nádherný – sličný – přesličný</a:t>
            </a:r>
            <a:r>
              <a:rPr lang="cs-CZ" dirty="0" smtClean="0">
                <a:latin typeface="Calibri" panose="020F0502020204030204" pitchFamily="34" charset="0"/>
              </a:rPr>
              <a:t>), popř. v pragmatickém užití/expresivitě (</a:t>
            </a:r>
            <a:r>
              <a:rPr lang="cs-CZ" i="1" dirty="0" smtClean="0">
                <a:latin typeface="Calibri" panose="020F0502020204030204" pitchFamily="34" charset="0"/>
              </a:rPr>
              <a:t>naivní/hloupý; bít/bacat</a:t>
            </a:r>
            <a:r>
              <a:rPr lang="cs-CZ" dirty="0" smtClean="0">
                <a:latin typeface="Calibri" panose="020F0502020204030204" pitchFamily="34" charset="0"/>
              </a:rPr>
              <a:t>; </a:t>
            </a:r>
            <a:r>
              <a:rPr lang="cs-CZ" i="1" dirty="0" smtClean="0">
                <a:latin typeface="Calibri" panose="020F0502020204030204" pitchFamily="34" charset="0"/>
              </a:rPr>
              <a:t>papula – huba – ústa; šunka/auto</a:t>
            </a:r>
            <a:r>
              <a:rPr lang="cs-CZ" dirty="0" smtClean="0">
                <a:latin typeface="Calibri" panose="020F0502020204030204" pitchFamily="34" charset="0"/>
              </a:rPr>
              <a:t>)  + stylová vrstva slovní zásoby (</a:t>
            </a:r>
            <a:r>
              <a:rPr lang="cs-CZ" i="1" dirty="0" smtClean="0">
                <a:latin typeface="Calibri" panose="020F0502020204030204" pitchFamily="34" charset="0"/>
              </a:rPr>
              <a:t>mikrovlnná trouba/mikrovlnka</a:t>
            </a:r>
            <a:r>
              <a:rPr lang="cs-CZ" dirty="0" smtClean="0">
                <a:latin typeface="Calibri" panose="020F0502020204030204" pitchFamily="34" charset="0"/>
              </a:rPr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6730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Lexikon – významové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92D050"/>
              </a:buClr>
              <a:buNone/>
            </a:pPr>
            <a:r>
              <a:rPr lang="cs-CZ" u="sng" dirty="0" smtClean="0"/>
              <a:t>Slova opačného významu </a:t>
            </a:r>
            <a:r>
              <a:rPr lang="cs-CZ" dirty="0" smtClean="0"/>
              <a:t>(</a:t>
            </a:r>
            <a:r>
              <a:rPr lang="cs-CZ" dirty="0"/>
              <a:t>a</a:t>
            </a:r>
            <a:r>
              <a:rPr lang="cs-CZ" dirty="0" smtClean="0"/>
              <a:t>ntonymie): </a:t>
            </a:r>
            <a:r>
              <a:rPr lang="cs-CZ" dirty="0"/>
              <a:t>zakládá se na logickém protikladu, na opozici dvou skutečností, kvantitativně omezený jev v jazyce (</a:t>
            </a:r>
            <a:r>
              <a:rPr lang="cs-CZ" i="1" dirty="0"/>
              <a:t>začátek – konec</a:t>
            </a:r>
            <a:r>
              <a:rPr lang="cs-CZ" dirty="0"/>
              <a:t>). Pozor na antonyma kontrastní (kontrární) a kontradiktorická (A-</a:t>
            </a:r>
            <a:r>
              <a:rPr lang="cs-CZ" dirty="0" err="1"/>
              <a:t>nonA</a:t>
            </a:r>
            <a:r>
              <a:rPr lang="cs-CZ" dirty="0"/>
              <a:t>): </a:t>
            </a:r>
            <a:r>
              <a:rPr lang="cs-CZ" i="1" dirty="0" err="1"/>
              <a:t>mladý-starý</a:t>
            </a:r>
            <a:r>
              <a:rPr lang="cs-CZ" i="1" dirty="0"/>
              <a:t>, </a:t>
            </a:r>
            <a:r>
              <a:rPr lang="cs-CZ" i="1" dirty="0" err="1"/>
              <a:t>vysoký-nízký</a:t>
            </a:r>
            <a:r>
              <a:rPr lang="cs-CZ" i="1" dirty="0"/>
              <a:t> </a:t>
            </a:r>
            <a:r>
              <a:rPr lang="cs-CZ" dirty="0"/>
              <a:t>/</a:t>
            </a:r>
            <a:r>
              <a:rPr lang="cs-CZ" i="1" dirty="0"/>
              <a:t> život-smrt; muž-žena</a:t>
            </a:r>
            <a:r>
              <a:rPr lang="cs-CZ" dirty="0"/>
              <a:t> apod. Př.: </a:t>
            </a:r>
            <a:r>
              <a:rPr lang="cs-CZ" i="1" dirty="0"/>
              <a:t>minulý – přítomný – budoucí</a:t>
            </a:r>
          </a:p>
          <a:p>
            <a:pPr lvl="1">
              <a:buClr>
                <a:srgbClr val="92D050"/>
              </a:buClr>
              <a:buFont typeface="Wingdings" panose="05000000000000000000" pitchFamily="2" charset="2"/>
              <a:buChar char="ü"/>
            </a:pPr>
            <a:endParaRPr lang="cs-CZ" i="1" dirty="0"/>
          </a:p>
          <a:p>
            <a:pPr marL="128016" lvl="1" indent="0">
              <a:buClr>
                <a:srgbClr val="92D050"/>
              </a:buClr>
              <a:buNone/>
            </a:pPr>
            <a:r>
              <a:rPr lang="cs-CZ" dirty="0" err="1"/>
              <a:t>Graduálnost</a:t>
            </a:r>
            <a:r>
              <a:rPr lang="cs-CZ" dirty="0"/>
              <a:t> antonym: </a:t>
            </a:r>
            <a:r>
              <a:rPr lang="cs-CZ" i="1" u="sng" dirty="0" err="1"/>
              <a:t>ledový-studený-chladný</a:t>
            </a:r>
            <a:r>
              <a:rPr lang="cs-CZ" i="1" dirty="0" err="1"/>
              <a:t>-vlažný-teplý-</a:t>
            </a:r>
            <a:r>
              <a:rPr lang="cs-CZ" i="1" u="sng" dirty="0" err="1"/>
              <a:t>horký-vřelý-žhavý</a:t>
            </a:r>
            <a:endParaRPr lang="cs-CZ" i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9232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Lexikon – významové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92D050"/>
              </a:buClr>
              <a:buNone/>
            </a:pPr>
            <a:r>
              <a:rPr lang="cs-CZ" u="sng" dirty="0" smtClean="0"/>
              <a:t>Slova mnohoznačná</a:t>
            </a:r>
            <a:r>
              <a:rPr lang="cs-CZ" dirty="0" smtClean="0"/>
              <a:t> (polysémie</a:t>
            </a:r>
            <a:r>
              <a:rPr lang="cs-CZ" u="sng" dirty="0" smtClean="0"/>
              <a:t>)</a:t>
            </a:r>
            <a:r>
              <a:rPr lang="cs-CZ" dirty="0" smtClean="0"/>
              <a:t>: jazyková univerzálie, opoziční synonymii: omezený repertoár jazykových forem slouží k označování více funkcí (→ jazyková ekonomie &amp; omezená kapacita lidské paměti); </a:t>
            </a:r>
            <a:r>
              <a:rPr lang="cs-CZ" dirty="0" err="1" smtClean="0"/>
              <a:t>mnohofunkčnost</a:t>
            </a:r>
            <a:r>
              <a:rPr lang="cs-CZ" dirty="0" smtClean="0"/>
              <a:t> jazykových forem</a:t>
            </a:r>
          </a:p>
          <a:p>
            <a:pPr>
              <a:buClr>
                <a:srgbClr val="92D050"/>
              </a:buClr>
              <a:buFont typeface="Wingdings" panose="05000000000000000000" pitchFamily="2" charset="2"/>
              <a:buChar char="§"/>
            </a:pPr>
            <a:endParaRPr lang="cs-CZ" dirty="0">
              <a:latin typeface="Calibri" panose="020F0502020204030204" pitchFamily="34" charset="0"/>
            </a:endParaRPr>
          </a:p>
          <a:p>
            <a:pPr lvl="1">
              <a:buClr>
                <a:srgbClr val="92D050"/>
              </a:buClr>
              <a:buFont typeface="Wingdings" panose="05000000000000000000" pitchFamily="2" charset="2"/>
              <a:buChar char="ü"/>
            </a:pPr>
            <a:r>
              <a:rPr lang="cs-CZ" dirty="0" smtClean="0">
                <a:latin typeface="Calibri" panose="020F0502020204030204" pitchFamily="34" charset="0"/>
              </a:rPr>
              <a:t>Lexikální polysémie znamená, že týž lexém (táž lexikální forma) má dva nebo více různých, ale navzájem souvisejících významů (sémantické spektrum).</a:t>
            </a:r>
          </a:p>
          <a:p>
            <a:pPr lvl="1">
              <a:buClr>
                <a:srgbClr val="92D050"/>
              </a:buClr>
              <a:buFont typeface="Wingdings" panose="05000000000000000000" pitchFamily="2" charset="2"/>
              <a:buChar char="ü"/>
            </a:pPr>
            <a:r>
              <a:rPr lang="cs-CZ" dirty="0" smtClean="0">
                <a:latin typeface="Calibri" panose="020F0502020204030204" pitchFamily="34" charset="0"/>
              </a:rPr>
              <a:t>Př.: </a:t>
            </a:r>
            <a:r>
              <a:rPr lang="cs-CZ" i="1" dirty="0" smtClean="0">
                <a:latin typeface="Calibri" panose="020F0502020204030204" pitchFamily="34" charset="0"/>
              </a:rPr>
              <a:t>lézt </a:t>
            </a:r>
            <a:r>
              <a:rPr lang="cs-CZ" dirty="0" smtClean="0">
                <a:latin typeface="Calibri" panose="020F0502020204030204" pitchFamily="34" charset="0"/>
              </a:rPr>
              <a:t>(3 významy)</a:t>
            </a:r>
            <a:endParaRPr lang="cs-CZ" i="1" dirty="0" smtClean="0">
              <a:latin typeface="Calibri" panose="020F0502020204030204" pitchFamily="34" charset="0"/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5849" y="4521200"/>
            <a:ext cx="6329795" cy="107950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625849" y="4521200"/>
            <a:ext cx="476251" cy="203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090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Lexikon – významové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92D050"/>
              </a:buClr>
              <a:buNone/>
            </a:pPr>
            <a:r>
              <a:rPr lang="cs-CZ" u="sng" dirty="0" smtClean="0"/>
              <a:t>Slova souzvučná </a:t>
            </a:r>
            <a:r>
              <a:rPr lang="cs-CZ" dirty="0" smtClean="0"/>
              <a:t>(homonymie): </a:t>
            </a:r>
            <a:r>
              <a:rPr lang="cs-CZ" dirty="0"/>
              <a:t>jedna jazyková forma (morfém, slovo, spojení slov) má dvě nebo více funkcí, významů navzájem nesouvisejících</a:t>
            </a:r>
          </a:p>
          <a:p>
            <a:pPr marL="128016" lvl="1" indent="0">
              <a:buClr>
                <a:srgbClr val="92D050"/>
              </a:buClr>
              <a:buNone/>
            </a:pPr>
            <a:r>
              <a:rPr lang="cs-CZ" dirty="0"/>
              <a:t>Homonymie: na všech úrovních jazyka, vztah k polysémii /př. </a:t>
            </a:r>
            <a:r>
              <a:rPr lang="cs-CZ" i="1" dirty="0"/>
              <a:t>pero</a:t>
            </a:r>
            <a:r>
              <a:rPr lang="cs-CZ" dirty="0"/>
              <a:t>/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/>
              <a:t>Tzv. pravá homonyma: píší se a čtou stejně /</a:t>
            </a:r>
            <a:r>
              <a:rPr lang="cs-CZ" i="1" dirty="0"/>
              <a:t>objetí; rys</a:t>
            </a:r>
            <a:r>
              <a:rPr lang="cs-CZ" dirty="0"/>
              <a:t>/ nebo tvarová /</a:t>
            </a:r>
            <a:r>
              <a:rPr lang="cs-CZ" i="1" dirty="0"/>
              <a:t>pobudu</a:t>
            </a:r>
            <a:r>
              <a:rPr lang="cs-CZ" dirty="0"/>
              <a:t>/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/>
              <a:t>Nepravá homonyma jsou lexémy či jejich tvary, které mají více funkcí (významů) než jednu a </a:t>
            </a:r>
          </a:p>
          <a:p>
            <a:pPr marL="128016" lvl="1" indent="0">
              <a:buClr>
                <a:srgbClr val="92D050"/>
              </a:buClr>
              <a:buNone/>
            </a:pPr>
            <a:r>
              <a:rPr lang="cs-CZ" dirty="0"/>
              <a:t>buď mají stejnou grafickou podobu a odlišnou podobu zvukovou – </a:t>
            </a:r>
            <a:r>
              <a:rPr lang="cs-CZ" u="sng" dirty="0" err="1"/>
              <a:t>homografa</a:t>
            </a:r>
            <a:r>
              <a:rPr lang="cs-CZ" u="sng" dirty="0"/>
              <a:t> </a:t>
            </a:r>
            <a:r>
              <a:rPr lang="cs-CZ" dirty="0"/>
              <a:t>(</a:t>
            </a:r>
            <a:r>
              <a:rPr lang="cs-CZ" i="1" dirty="0"/>
              <a:t>panice; nasála</a:t>
            </a:r>
            <a:r>
              <a:rPr lang="cs-CZ" dirty="0"/>
              <a:t>),</a:t>
            </a:r>
          </a:p>
          <a:p>
            <a:pPr marL="128016" lvl="1" indent="0">
              <a:buClr>
                <a:srgbClr val="92D050"/>
              </a:buClr>
              <a:buNone/>
            </a:pPr>
            <a:r>
              <a:rPr lang="cs-CZ" dirty="0"/>
              <a:t>nebo mají stejnou zvukovou podobu a odlišnou podobu grafickou – </a:t>
            </a:r>
            <a:r>
              <a:rPr lang="cs-CZ" i="1" dirty="0" err="1"/>
              <a:t>homofona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i="1" dirty="0"/>
              <a:t>sběh/zběh; světci/svědci</a:t>
            </a:r>
            <a:r>
              <a:rPr lang="cs-CZ" dirty="0" smtClean="0"/>
              <a:t>)</a:t>
            </a:r>
          </a:p>
          <a:p>
            <a:pPr marL="128016" lvl="1" indent="0">
              <a:buClr>
                <a:srgbClr val="92D050"/>
              </a:buClr>
              <a:buNone/>
            </a:pPr>
            <a:endParaRPr lang="cs-CZ" i="1" dirty="0"/>
          </a:p>
          <a:p>
            <a:pPr marL="128016" lvl="1" indent="0" algn="ctr">
              <a:buClr>
                <a:srgbClr val="92D050"/>
              </a:buClr>
              <a:buNone/>
            </a:pPr>
            <a:r>
              <a:rPr lang="cs-CZ" i="1" dirty="0" smtClean="0"/>
              <a:t>Muži se zdáli zdraví.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0403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Lexikon – významové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7026275" cy="4023360"/>
          </a:xfrm>
        </p:spPr>
        <p:txBody>
          <a:bodyPr/>
          <a:lstStyle/>
          <a:p>
            <a:pPr marL="0" indent="0">
              <a:buClr>
                <a:srgbClr val="92D050"/>
              </a:buClr>
              <a:buNone/>
            </a:pPr>
            <a:r>
              <a:rPr lang="cs-CZ" dirty="0" smtClean="0"/>
              <a:t>Hyperonymie</a:t>
            </a:r>
            <a:r>
              <a:rPr lang="cs-CZ" dirty="0"/>
              <a:t>, hyponymie a </a:t>
            </a:r>
            <a:r>
              <a:rPr lang="cs-CZ" dirty="0" err="1" smtClean="0"/>
              <a:t>kohyponymie</a:t>
            </a:r>
            <a:endParaRPr lang="cs-CZ" dirty="0" smtClean="0"/>
          </a:p>
          <a:p>
            <a:pPr>
              <a:buClr>
                <a:srgbClr val="92D050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128016" lvl="1" indent="0">
              <a:buClr>
                <a:srgbClr val="92D050"/>
              </a:buClr>
              <a:buNone/>
            </a:pPr>
            <a:r>
              <a:rPr lang="cs-CZ" u="sng" dirty="0" smtClean="0"/>
              <a:t>Slova nadřazená, podřazená a souřadná</a:t>
            </a:r>
            <a:r>
              <a:rPr lang="cs-CZ" dirty="0" smtClean="0"/>
              <a:t>: časté užití hyperonyma místo hyponyma (už je jídlo … /oběd, večeře/), popř. užití řady kohyponym, jde o tzv. referenční synonyma (</a:t>
            </a:r>
            <a:r>
              <a:rPr lang="cs-CZ" i="1" dirty="0" smtClean="0"/>
              <a:t>kosi, pěnkavy a </a:t>
            </a:r>
            <a:r>
              <a:rPr lang="cs-CZ" i="1" dirty="0" err="1" smtClean="0"/>
              <a:t>žluky</a:t>
            </a:r>
            <a:r>
              <a:rPr lang="cs-CZ" i="1" dirty="0" smtClean="0"/>
              <a:t> zpívají</a:t>
            </a:r>
            <a:r>
              <a:rPr lang="cs-CZ" dirty="0" smtClean="0"/>
              <a:t> = ptáci zpívají)</a:t>
            </a:r>
            <a:endParaRPr lang="cs-CZ" dirty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555" y="1737360"/>
            <a:ext cx="3032125" cy="2484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2609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Lexikon - expresivita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7007" y="2310493"/>
            <a:ext cx="10964635" cy="4335236"/>
          </a:xfrm>
        </p:spPr>
        <p:txBody>
          <a:bodyPr>
            <a:normAutofit/>
          </a:bodyPr>
          <a:lstStyle/>
          <a:p>
            <a:r>
              <a:rPr lang="cs-CZ" dirty="0"/>
              <a:t>Lexikální výrazový prostředek vyjadřující citový, hodnotící a volní vztah mluvčího ke sdělované skutečnosti. </a:t>
            </a:r>
            <a:r>
              <a:rPr lang="cs-CZ" b="1" i="1" dirty="0"/>
              <a:t>Expresivita</a:t>
            </a:r>
            <a:r>
              <a:rPr lang="cs-CZ" dirty="0"/>
              <a:t> se chápe jako pragmatická složka významu příslušného výrazového prostředku daná postojem mluvčího; u konkrétních výrazových </a:t>
            </a:r>
            <a:r>
              <a:rPr lang="cs-CZ" dirty="0" smtClean="0"/>
              <a:t>prostředků </a:t>
            </a:r>
            <a:r>
              <a:rPr lang="cs-CZ" dirty="0"/>
              <a:t>se může mluvit o existenci expresivního </a:t>
            </a:r>
            <a:r>
              <a:rPr lang="cs-CZ" dirty="0" smtClean="0"/>
              <a:t>příznaku.</a:t>
            </a:r>
          </a:p>
          <a:p>
            <a:r>
              <a:rPr lang="cs-CZ" dirty="0"/>
              <a:t>V rámci </a:t>
            </a:r>
            <a:r>
              <a:rPr lang="cs-CZ" dirty="0" smtClean="0"/>
              <a:t>lexikální</a:t>
            </a:r>
            <a:r>
              <a:rPr lang="cs-CZ" dirty="0"/>
              <a:t> </a:t>
            </a:r>
            <a:r>
              <a:rPr lang="cs-CZ" dirty="0" smtClean="0"/>
              <a:t>expresivity</a:t>
            </a:r>
            <a:r>
              <a:rPr lang="cs-CZ" dirty="0"/>
              <a:t> se na základě různých kritérií zpravidla rozlišují: </a:t>
            </a:r>
            <a:r>
              <a:rPr lang="cs-CZ" b="1" dirty="0" smtClean="0"/>
              <a:t>vulgarismy</a:t>
            </a:r>
            <a:r>
              <a:rPr lang="cs-CZ" dirty="0"/>
              <a:t> (</a:t>
            </a:r>
            <a:r>
              <a:rPr lang="cs-CZ" i="1" dirty="0"/>
              <a:t>bordel</a:t>
            </a:r>
            <a:r>
              <a:rPr lang="cs-CZ" dirty="0"/>
              <a:t>, </a:t>
            </a:r>
            <a:r>
              <a:rPr lang="cs-CZ" i="1" dirty="0" err="1"/>
              <a:t>kurevsky</a:t>
            </a:r>
            <a:r>
              <a:rPr lang="cs-CZ" dirty="0"/>
              <a:t>, </a:t>
            </a:r>
            <a:r>
              <a:rPr lang="cs-CZ" i="1" dirty="0"/>
              <a:t>nasrat</a:t>
            </a:r>
            <a:r>
              <a:rPr lang="cs-CZ" dirty="0"/>
              <a:t>), </a:t>
            </a:r>
            <a:r>
              <a:rPr lang="cs-CZ" b="1" i="1" dirty="0" err="1"/>
              <a:t>depreciativa</a:t>
            </a:r>
            <a:r>
              <a:rPr lang="cs-CZ" dirty="0"/>
              <a:t>, tj. slova hanlivá, znevažující (</a:t>
            </a:r>
            <a:r>
              <a:rPr lang="cs-CZ" i="1" dirty="0" err="1"/>
              <a:t>cuchta</a:t>
            </a:r>
            <a:r>
              <a:rPr lang="cs-CZ" dirty="0"/>
              <a:t>, </a:t>
            </a:r>
            <a:r>
              <a:rPr lang="cs-CZ" i="1" dirty="0"/>
              <a:t>flákat se</a:t>
            </a:r>
            <a:r>
              <a:rPr lang="cs-CZ" dirty="0"/>
              <a:t>, </a:t>
            </a:r>
            <a:r>
              <a:rPr lang="cs-CZ" i="1" dirty="0"/>
              <a:t>pupkatý</a:t>
            </a:r>
            <a:r>
              <a:rPr lang="cs-CZ" dirty="0"/>
              <a:t>), </a:t>
            </a:r>
            <a:r>
              <a:rPr lang="cs-CZ" b="1" dirty="0" smtClean="0"/>
              <a:t>eufemismy</a:t>
            </a:r>
            <a:r>
              <a:rPr lang="cs-CZ" dirty="0"/>
              <a:t>/</a:t>
            </a:r>
            <a:r>
              <a:rPr lang="cs-CZ" b="1" i="1" dirty="0" smtClean="0"/>
              <a:t>meliorativa</a:t>
            </a:r>
            <a:r>
              <a:rPr lang="cs-CZ" dirty="0"/>
              <a:t> (</a:t>
            </a:r>
            <a:r>
              <a:rPr lang="cs-CZ" i="1" dirty="0"/>
              <a:t>společensky unavený</a:t>
            </a:r>
            <a:r>
              <a:rPr lang="cs-CZ" dirty="0"/>
              <a:t> místo </a:t>
            </a:r>
            <a:r>
              <a:rPr lang="cs-CZ" i="1" dirty="0" smtClean="0"/>
              <a:t>opilý</a:t>
            </a:r>
            <a:r>
              <a:rPr lang="cs-CZ" dirty="0" smtClean="0"/>
              <a:t>)a</a:t>
            </a:r>
            <a:r>
              <a:rPr lang="cs-CZ" dirty="0"/>
              <a:t> </a:t>
            </a:r>
            <a:r>
              <a:rPr lang="cs-CZ" b="1" dirty="0" smtClean="0"/>
              <a:t>dysfemismy</a:t>
            </a:r>
            <a:r>
              <a:rPr lang="cs-CZ" dirty="0" smtClean="0"/>
              <a:t>/</a:t>
            </a:r>
            <a:r>
              <a:rPr lang="cs-CZ" b="1" i="1" dirty="0" smtClean="0"/>
              <a:t>pejorativa</a:t>
            </a:r>
            <a:r>
              <a:rPr lang="cs-CZ" dirty="0" smtClean="0"/>
              <a:t>(</a:t>
            </a:r>
            <a:r>
              <a:rPr lang="cs-CZ" i="1" dirty="0" smtClean="0"/>
              <a:t>zdechnout</a:t>
            </a:r>
            <a:r>
              <a:rPr lang="cs-CZ" dirty="0"/>
              <a:t> místo </a:t>
            </a:r>
            <a:r>
              <a:rPr lang="cs-CZ" i="1" dirty="0"/>
              <a:t>zemřít</a:t>
            </a:r>
            <a:r>
              <a:rPr lang="cs-CZ" dirty="0"/>
              <a:t>, </a:t>
            </a:r>
            <a:r>
              <a:rPr lang="cs-CZ" i="1" dirty="0"/>
              <a:t>žrát</a:t>
            </a:r>
            <a:r>
              <a:rPr lang="cs-CZ" dirty="0"/>
              <a:t> místo </a:t>
            </a:r>
            <a:r>
              <a:rPr lang="cs-CZ" i="1" dirty="0"/>
              <a:t>jíst</a:t>
            </a:r>
            <a:r>
              <a:rPr lang="cs-CZ" dirty="0"/>
              <a:t> </a:t>
            </a:r>
            <a:r>
              <a:rPr lang="cs-CZ" i="1" dirty="0" smtClean="0"/>
              <a:t>–</a:t>
            </a:r>
            <a:r>
              <a:rPr lang="cs-CZ" dirty="0" smtClean="0"/>
              <a:t>obojí </a:t>
            </a:r>
            <a:r>
              <a:rPr lang="cs-CZ" dirty="0"/>
              <a:t>při použití o lidech), tzv. </a:t>
            </a:r>
            <a:r>
              <a:rPr lang="cs-CZ" b="1" dirty="0" smtClean="0"/>
              <a:t>dětská slova</a:t>
            </a:r>
            <a:r>
              <a:rPr lang="cs-CZ" dirty="0"/>
              <a:t> (</a:t>
            </a:r>
            <a:r>
              <a:rPr lang="cs-CZ" i="1" dirty="0"/>
              <a:t>bumbat</a:t>
            </a:r>
            <a:r>
              <a:rPr lang="cs-CZ" dirty="0"/>
              <a:t>, </a:t>
            </a:r>
            <a:r>
              <a:rPr lang="cs-CZ" i="1" dirty="0"/>
              <a:t>činaný</a:t>
            </a:r>
            <a:r>
              <a:rPr lang="cs-CZ" dirty="0"/>
              <a:t>, </a:t>
            </a:r>
            <a:r>
              <a:rPr lang="cs-CZ" i="1" dirty="0" err="1"/>
              <a:t>papu</a:t>
            </a:r>
            <a:r>
              <a:rPr lang="cs-CZ" dirty="0"/>
              <a:t>), </a:t>
            </a:r>
            <a:r>
              <a:rPr lang="cs-CZ" b="1" dirty="0" smtClean="0"/>
              <a:t>hypokoristika</a:t>
            </a:r>
            <a:r>
              <a:rPr lang="cs-CZ" dirty="0"/>
              <a:t> (</a:t>
            </a:r>
            <a:r>
              <a:rPr lang="cs-CZ" i="1" dirty="0"/>
              <a:t>Hanička</a:t>
            </a:r>
            <a:r>
              <a:rPr lang="cs-CZ" dirty="0"/>
              <a:t>, </a:t>
            </a:r>
            <a:r>
              <a:rPr lang="cs-CZ" i="1" dirty="0"/>
              <a:t>Petříček</a:t>
            </a:r>
            <a:r>
              <a:rPr lang="cs-CZ" dirty="0"/>
              <a:t>, </a:t>
            </a:r>
            <a:r>
              <a:rPr lang="cs-CZ" i="1" dirty="0" err="1"/>
              <a:t>brácha</a:t>
            </a:r>
            <a:r>
              <a:rPr lang="cs-CZ" dirty="0"/>
              <a:t>, </a:t>
            </a:r>
            <a:r>
              <a:rPr lang="cs-CZ" i="1" dirty="0"/>
              <a:t>ségra</a:t>
            </a:r>
            <a:r>
              <a:rPr lang="cs-CZ" dirty="0"/>
              <a:t>), </a:t>
            </a:r>
            <a:r>
              <a:rPr lang="cs-CZ" b="1" dirty="0" smtClean="0"/>
              <a:t>deminutiva</a:t>
            </a:r>
            <a:r>
              <a:rPr lang="cs-CZ" dirty="0"/>
              <a:t> (</a:t>
            </a:r>
            <a:r>
              <a:rPr lang="cs-CZ" i="1" dirty="0"/>
              <a:t>maličký</a:t>
            </a:r>
            <a:r>
              <a:rPr lang="cs-CZ" dirty="0"/>
              <a:t>, </a:t>
            </a:r>
            <a:r>
              <a:rPr lang="cs-CZ" i="1" dirty="0"/>
              <a:t>ručička</a:t>
            </a:r>
            <a:r>
              <a:rPr lang="cs-CZ" dirty="0"/>
              <a:t> (ve významu </a:t>
            </a:r>
            <a:r>
              <a:rPr lang="cs-CZ" dirty="0" err="1"/>
              <a:t>ʻčást</a:t>
            </a:r>
            <a:r>
              <a:rPr lang="cs-CZ" dirty="0"/>
              <a:t> lidského </a:t>
            </a:r>
            <a:r>
              <a:rPr lang="cs-CZ" dirty="0" err="1"/>
              <a:t>tělaʼ</a:t>
            </a:r>
            <a:r>
              <a:rPr lang="cs-CZ" dirty="0"/>
              <a:t>), </a:t>
            </a:r>
            <a:r>
              <a:rPr lang="cs-CZ" i="1" dirty="0" smtClean="0"/>
              <a:t>ťapkat</a:t>
            </a:r>
            <a:r>
              <a:rPr lang="cs-CZ" dirty="0" smtClean="0"/>
              <a:t> </a:t>
            </a:r>
            <a:r>
              <a:rPr lang="cs-CZ" dirty="0"/>
              <a:t>a </a:t>
            </a:r>
            <a:r>
              <a:rPr lang="cs-CZ" b="1" dirty="0" smtClean="0"/>
              <a:t>augmentativa</a:t>
            </a:r>
            <a:r>
              <a:rPr lang="cs-CZ" dirty="0"/>
              <a:t> (</a:t>
            </a:r>
            <a:r>
              <a:rPr lang="cs-CZ" i="1" dirty="0"/>
              <a:t>psisko</a:t>
            </a:r>
            <a:r>
              <a:rPr lang="cs-CZ" dirty="0"/>
              <a:t>, </a:t>
            </a:r>
            <a:r>
              <a:rPr lang="cs-CZ" i="1" dirty="0" err="1"/>
              <a:t>tlamajzna</a:t>
            </a:r>
            <a:r>
              <a:rPr lang="cs-CZ" dirty="0"/>
              <a:t>, </a:t>
            </a:r>
            <a:r>
              <a:rPr lang="cs-CZ" i="1" dirty="0"/>
              <a:t>ušiska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24398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Lexikologie a lexikografie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Lexikologie</a:t>
            </a:r>
            <a:r>
              <a:rPr lang="cs-CZ" dirty="0" smtClean="0"/>
              <a:t>: zkoumá slovní zásobu (výrazy, slovní spojení), kterou má jazyk k dispozici + je teorií slovní zásoby, popisuje ji, klasifikuje, hierarchizuje apod.</a:t>
            </a:r>
          </a:p>
          <a:p>
            <a:pPr lvl="1"/>
            <a:r>
              <a:rPr lang="cs-CZ" dirty="0" smtClean="0"/>
              <a:t>Popisuje lexikální jednotky (LJ) různých typů (slova, slovní spojení, frazémy)</a:t>
            </a:r>
          </a:p>
          <a:p>
            <a:pPr lvl="1"/>
            <a:r>
              <a:rPr lang="cs-CZ" dirty="0" smtClean="0"/>
              <a:t>Synchronní / historická (jednoho jazyka | více jazyků: historickosrovnávací) / předhistorická (etymologie)</a:t>
            </a:r>
          </a:p>
          <a:p>
            <a:pPr lvl="1"/>
            <a:r>
              <a:rPr lang="cs-CZ" dirty="0" smtClean="0"/>
              <a:t>Onomastika: zkoumání vlastních jmen</a:t>
            </a:r>
          </a:p>
          <a:p>
            <a:r>
              <a:rPr lang="cs-CZ" u="sng" dirty="0" smtClean="0"/>
              <a:t>Lexikografie</a:t>
            </a:r>
            <a:r>
              <a:rPr lang="cs-CZ" dirty="0" smtClean="0"/>
              <a:t>: praktické využití poznatků lexikologie, tvorba slovníků</a:t>
            </a:r>
          </a:p>
          <a:p>
            <a:r>
              <a:rPr lang="cs-CZ" u="sng" dirty="0" smtClean="0"/>
              <a:t>Sémaziologie</a:t>
            </a:r>
            <a:r>
              <a:rPr lang="cs-CZ" dirty="0" smtClean="0"/>
              <a:t>: lexikální sémantika, tj. popis lexikálního významu (od tvarů, LJ k funkci, významům a jejich posunům)</a:t>
            </a:r>
          </a:p>
        </p:txBody>
      </p:sp>
    </p:spTree>
    <p:extLst>
      <p:ext uri="{BB962C8B-B14F-4D97-AF65-F5344CB8AC3E}">
        <p14:creationId xmlns:p14="http://schemas.microsoft.com/office/powerpoint/2010/main" val="12885523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Lexikon - expresivita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5999"/>
            <a:ext cx="10746694" cy="418827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Lexikální</a:t>
            </a:r>
            <a:r>
              <a:rPr lang="cs-CZ" dirty="0"/>
              <a:t> </a:t>
            </a:r>
            <a:r>
              <a:rPr lang="cs-CZ" dirty="0" smtClean="0"/>
              <a:t>expresivita</a:t>
            </a:r>
            <a:r>
              <a:rPr lang="cs-CZ" dirty="0"/>
              <a:t> člení na </a:t>
            </a:r>
            <a:r>
              <a:rPr lang="cs-CZ" dirty="0" smtClean="0"/>
              <a:t>výrazy: </a:t>
            </a:r>
          </a:p>
          <a:p>
            <a:r>
              <a:rPr lang="cs-CZ" dirty="0" smtClean="0"/>
              <a:t>s</a:t>
            </a:r>
            <a:r>
              <a:rPr lang="cs-CZ" dirty="0"/>
              <a:t> (1) </a:t>
            </a:r>
            <a:r>
              <a:rPr lang="cs-CZ" b="1" i="1" dirty="0"/>
              <a:t>expresivitou inherentní</a:t>
            </a:r>
            <a:r>
              <a:rPr lang="cs-CZ" dirty="0"/>
              <a:t>, kterou můžeme u příslušného lexému identifikovat i bez znalosti kontextu (</a:t>
            </a:r>
            <a:r>
              <a:rPr lang="cs-CZ" i="1" dirty="0"/>
              <a:t>hubeňour</a:t>
            </a:r>
            <a:r>
              <a:rPr lang="cs-CZ" dirty="0"/>
              <a:t>, </a:t>
            </a:r>
            <a:r>
              <a:rPr lang="cs-CZ" i="1" dirty="0"/>
              <a:t>spinkat</a:t>
            </a:r>
            <a:r>
              <a:rPr lang="cs-CZ" dirty="0"/>
              <a:t>, </a:t>
            </a:r>
            <a:r>
              <a:rPr lang="cs-CZ" i="1" dirty="0"/>
              <a:t>vyzunknout</a:t>
            </a:r>
            <a:r>
              <a:rPr lang="cs-CZ" dirty="0"/>
              <a:t>), </a:t>
            </a:r>
            <a:endParaRPr lang="cs-CZ" dirty="0" smtClean="0"/>
          </a:p>
          <a:p>
            <a:r>
              <a:rPr lang="cs-CZ" dirty="0"/>
              <a:t>s</a:t>
            </a:r>
            <a:r>
              <a:rPr lang="cs-CZ" dirty="0" smtClean="0"/>
              <a:t> (2</a:t>
            </a:r>
            <a:r>
              <a:rPr lang="cs-CZ" dirty="0"/>
              <a:t>) </a:t>
            </a:r>
            <a:r>
              <a:rPr lang="cs-CZ" b="1" i="1" dirty="0"/>
              <a:t>expresivitou adherentní</a:t>
            </a:r>
            <a:r>
              <a:rPr lang="cs-CZ" dirty="0"/>
              <a:t>, která se v určitém kontextu ustálila teprve postupně, rozčleněním a přenesením základního významu (například slovo </a:t>
            </a:r>
            <a:r>
              <a:rPr lang="cs-CZ" i="1" dirty="0"/>
              <a:t>robota</a:t>
            </a:r>
            <a:r>
              <a:rPr lang="cs-CZ" dirty="0"/>
              <a:t> je expresivní ve významu </a:t>
            </a:r>
            <a:r>
              <a:rPr lang="cs-CZ" dirty="0" err="1"/>
              <a:t>ʻpráce</a:t>
            </a:r>
            <a:r>
              <a:rPr lang="cs-CZ" dirty="0"/>
              <a:t> vůbec, zvláště nepříjemná, </a:t>
            </a:r>
            <a:r>
              <a:rPr lang="cs-CZ" dirty="0" err="1" smtClean="0"/>
              <a:t>těžkáʼ</a:t>
            </a:r>
            <a:r>
              <a:rPr lang="cs-CZ" dirty="0" smtClean="0"/>
              <a:t>); </a:t>
            </a:r>
            <a:r>
              <a:rPr lang="cs-CZ" dirty="0"/>
              <a:t>oba výše uvedené typy expresivity je možno ze synchronního hlediska považovat za stálé</a:t>
            </a:r>
            <a:r>
              <a:rPr lang="cs-CZ" dirty="0" smtClean="0"/>
              <a:t>.</a:t>
            </a:r>
          </a:p>
          <a:p>
            <a:r>
              <a:rPr lang="cs-CZ" dirty="0" smtClean="0"/>
              <a:t>(</a:t>
            </a:r>
            <a:r>
              <a:rPr lang="cs-CZ" dirty="0"/>
              <a:t>3) </a:t>
            </a:r>
            <a:r>
              <a:rPr lang="cs-CZ" b="1" i="1" dirty="0"/>
              <a:t>Expresivita kontextová</a:t>
            </a:r>
            <a:r>
              <a:rPr lang="cs-CZ" dirty="0"/>
              <a:t> se projeví při spojení výrazových prostředků patřících k různým stylovým oblastem a může se chápat jako jeden ze způsobů </a:t>
            </a:r>
            <a:r>
              <a:rPr lang="cs-CZ" dirty="0" smtClean="0"/>
              <a:t>aktualizace vyjádření (</a:t>
            </a:r>
            <a:r>
              <a:rPr lang="cs-CZ" dirty="0"/>
              <a:t>např. v Poláčkově románu </a:t>
            </a:r>
            <a:r>
              <a:rPr lang="cs-CZ" i="1" dirty="0"/>
              <a:t>Bylo nás pět</a:t>
            </a:r>
            <a:r>
              <a:rPr lang="cs-CZ" dirty="0"/>
              <a:t> Čeněk Jirsák pokřikuje na cirkusáka: </a:t>
            </a:r>
            <a:r>
              <a:rPr lang="cs-CZ" i="1" dirty="0"/>
              <a:t>„Troubo bengálská, pitomo </a:t>
            </a:r>
            <a:r>
              <a:rPr lang="cs-CZ" i="1" dirty="0" err="1"/>
              <a:t>núbijskej</a:t>
            </a:r>
            <a:r>
              <a:rPr lang="cs-CZ" i="1" dirty="0"/>
              <a:t>, blboune </a:t>
            </a:r>
            <a:r>
              <a:rPr lang="cs-CZ" i="1" dirty="0" err="1"/>
              <a:t>prvostřídní</a:t>
            </a:r>
            <a:r>
              <a:rPr lang="cs-CZ" i="1" dirty="0"/>
              <a:t>, slone senzační, </a:t>
            </a:r>
            <a:r>
              <a:rPr lang="cs-CZ" i="1" dirty="0" err="1"/>
              <a:t>votroku</a:t>
            </a:r>
            <a:r>
              <a:rPr lang="cs-CZ" i="1" dirty="0"/>
              <a:t> </a:t>
            </a:r>
            <a:r>
              <a:rPr lang="cs-CZ" i="1" dirty="0" err="1"/>
              <a:t>světovej</a:t>
            </a:r>
            <a:r>
              <a:rPr lang="cs-CZ" i="1" dirty="0"/>
              <a:t>, my jsme velectěné publikum, a žádní </a:t>
            </a:r>
            <a:r>
              <a:rPr lang="cs-CZ" i="1" dirty="0" err="1"/>
              <a:t>haranti</a:t>
            </a:r>
            <a:r>
              <a:rPr lang="cs-CZ" i="1" dirty="0"/>
              <a:t>, ty krajto tygrovitá, jaká nebyla dosud nikde k vidění!“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988441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Obrazné pojmenování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Proces nepřímé </a:t>
            </a:r>
            <a:r>
              <a:rPr lang="cs-CZ" dirty="0" smtClean="0"/>
              <a:t>nominace: jazyková ekonomie se ve slovní zásobě projevuje i tím, že využívá existujících LJ </a:t>
            </a:r>
            <a:r>
              <a:rPr lang="cs-CZ" dirty="0"/>
              <a:t>k označení dvou i více </a:t>
            </a:r>
            <a:r>
              <a:rPr lang="cs-CZ" dirty="0" smtClean="0"/>
              <a:t>různých </a:t>
            </a:r>
            <a:r>
              <a:rPr lang="cs-CZ" dirty="0"/>
              <a:t>tříd</a:t>
            </a:r>
            <a:r>
              <a:rPr lang="cs-CZ" dirty="0" smtClean="0"/>
              <a:t> významů (využívá evidentních souvislostí mezi nimi </a:t>
            </a:r>
            <a:r>
              <a:rPr lang="cs-CZ" dirty="0" smtClean="0">
                <a:cs typeface="Calibri"/>
              </a:rPr>
              <a:t>↔ lidské myšlení).</a:t>
            </a:r>
          </a:p>
          <a:p>
            <a:pPr marL="0" indent="0">
              <a:buNone/>
            </a:pPr>
            <a:r>
              <a:rPr lang="cs-CZ" dirty="0" smtClean="0"/>
              <a:t>Jde o vztahy (1) podobnosti</a:t>
            </a:r>
            <a:r>
              <a:rPr lang="cs-CZ" dirty="0"/>
              <a:t> </a:t>
            </a:r>
            <a:r>
              <a:rPr lang="cs-CZ" dirty="0" smtClean="0"/>
              <a:t>a (2) pojmové </a:t>
            </a:r>
            <a:r>
              <a:rPr lang="cs-CZ" dirty="0"/>
              <a:t>souvislosti, </a:t>
            </a:r>
            <a:r>
              <a:rPr lang="cs-CZ" dirty="0" smtClean="0"/>
              <a:t>soumeznosti </a:t>
            </a:r>
            <a:r>
              <a:rPr lang="cs-CZ" dirty="0"/>
              <a:t>(</a:t>
            </a:r>
            <a:r>
              <a:rPr lang="cs-CZ" dirty="0" err="1" smtClean="0"/>
              <a:t>kontigity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r>
              <a:rPr lang="cs-CZ" dirty="0"/>
              <a:t>Sémaziologicko-onomaziologická derivace (dále </a:t>
            </a:r>
            <a:r>
              <a:rPr lang="cs-CZ" dirty="0" smtClean="0"/>
              <a:t>SOD</a:t>
            </a:r>
            <a:r>
              <a:rPr lang="cs-CZ" dirty="0"/>
              <a:t>) se zakládá na </a:t>
            </a:r>
            <a:r>
              <a:rPr lang="cs-CZ" dirty="0" smtClean="0"/>
              <a:t>sémantické </a:t>
            </a:r>
            <a:r>
              <a:rPr lang="cs-CZ" dirty="0"/>
              <a:t>motivaci </a:t>
            </a:r>
            <a:r>
              <a:rPr lang="cs-CZ" dirty="0" smtClean="0"/>
              <a:t>a </a:t>
            </a:r>
            <a:r>
              <a:rPr lang="cs-CZ" dirty="0"/>
              <a:t>v širším smyslu zde </a:t>
            </a:r>
            <a:r>
              <a:rPr lang="cs-CZ" dirty="0" smtClean="0"/>
              <a:t>můžeme </a:t>
            </a:r>
            <a:r>
              <a:rPr lang="cs-CZ" dirty="0"/>
              <a:t>mluvit o transpozici.</a:t>
            </a:r>
          </a:p>
          <a:p>
            <a:pPr marL="0" indent="0">
              <a:buNone/>
            </a:pPr>
            <a:r>
              <a:rPr lang="cs-CZ" dirty="0" smtClean="0"/>
              <a:t>Hlavní </a:t>
            </a:r>
            <a:r>
              <a:rPr lang="cs-CZ" dirty="0"/>
              <a:t>příčinou vzniku metaforických a metonymických derivátů je </a:t>
            </a:r>
            <a:r>
              <a:rPr lang="cs-CZ" dirty="0" smtClean="0"/>
              <a:t>snaha a </a:t>
            </a:r>
            <a:r>
              <a:rPr lang="cs-CZ" dirty="0"/>
              <a:t>úmysl mluvčího </a:t>
            </a:r>
            <a:r>
              <a:rPr lang="cs-CZ" dirty="0" smtClean="0"/>
              <a:t>užít </a:t>
            </a:r>
            <a:r>
              <a:rPr lang="cs-CZ" dirty="0"/>
              <a:t>místo dosavadního </a:t>
            </a:r>
            <a:r>
              <a:rPr lang="cs-CZ" dirty="0" smtClean="0"/>
              <a:t>pojmenování </a:t>
            </a:r>
            <a:r>
              <a:rPr lang="cs-CZ" dirty="0"/>
              <a:t>jiného, </a:t>
            </a:r>
            <a:r>
              <a:rPr lang="cs-CZ" dirty="0" smtClean="0"/>
              <a:t>nového</a:t>
            </a:r>
            <a:r>
              <a:rPr lang="cs-CZ" dirty="0"/>
              <a:t>, </a:t>
            </a:r>
            <a:r>
              <a:rPr lang="cs-CZ" dirty="0" smtClean="0"/>
              <a:t>akruálního, výraznějšího </a:t>
            </a:r>
            <a:r>
              <a:rPr lang="cs-CZ" dirty="0" smtClean="0">
                <a:latin typeface="Calibri"/>
                <a:cs typeface="Calibri"/>
              </a:rPr>
              <a:t>→ </a:t>
            </a:r>
            <a:r>
              <a:rPr lang="cs-CZ" dirty="0" smtClean="0"/>
              <a:t>prvotní </a:t>
            </a:r>
            <a:r>
              <a:rPr lang="cs-CZ" dirty="0"/>
              <a:t>je zde tedy označovací, onomaziologická funkce.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Tyto</a:t>
            </a:r>
            <a:r>
              <a:rPr lang="cs-CZ" dirty="0"/>
              <a:t> </a:t>
            </a:r>
            <a:r>
              <a:rPr lang="cs-CZ" dirty="0" smtClean="0"/>
              <a:t>postupy </a:t>
            </a:r>
            <a:r>
              <a:rPr lang="cs-CZ" dirty="0"/>
              <a:t>se realizují v mezích téhož slovního druhu, jde tedy o jeden lexém s </a:t>
            </a:r>
            <a:r>
              <a:rPr lang="cs-CZ" dirty="0" smtClean="0"/>
              <a:t>dvěma </a:t>
            </a:r>
            <a:r>
              <a:rPr lang="cs-CZ" dirty="0" err="1" smtClean="0"/>
              <a:t>koexistujicími</a:t>
            </a:r>
            <a:r>
              <a:rPr lang="cs-CZ" dirty="0" smtClean="0"/>
              <a:t> významotvornými </a:t>
            </a:r>
            <a:r>
              <a:rPr lang="cs-CZ" dirty="0"/>
              <a:t>funkcemi, z </a:t>
            </a:r>
            <a:r>
              <a:rPr lang="cs-CZ" dirty="0" smtClean="0"/>
              <a:t>nichž jedna </a:t>
            </a:r>
            <a:r>
              <a:rPr lang="cs-CZ" dirty="0"/>
              <a:t>se </a:t>
            </a:r>
            <a:r>
              <a:rPr lang="cs-CZ" dirty="0" smtClean="0"/>
              <a:t>vnímá na pozadí</a:t>
            </a:r>
            <a:r>
              <a:rPr lang="cs-CZ" dirty="0"/>
              <a:t> </a:t>
            </a:r>
            <a:r>
              <a:rPr lang="cs-CZ" dirty="0" smtClean="0"/>
              <a:t>druhé.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10386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Metafora a její 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039029"/>
            <a:ext cx="10111958" cy="4394427"/>
          </a:xfrm>
        </p:spPr>
        <p:txBody>
          <a:bodyPr>
            <a:normAutofit/>
          </a:bodyPr>
          <a:lstStyle/>
          <a:p>
            <a:r>
              <a:rPr lang="cs-CZ" i="1" u="sng" dirty="0" smtClean="0"/>
              <a:t>Oči</a:t>
            </a:r>
            <a:r>
              <a:rPr lang="cs-CZ" i="1" dirty="0" smtClean="0"/>
              <a:t> starých žen …</a:t>
            </a:r>
            <a:br>
              <a:rPr lang="cs-CZ" i="1" dirty="0" smtClean="0"/>
            </a:br>
            <a:r>
              <a:rPr lang="cs-CZ" i="1" dirty="0" smtClean="0"/>
              <a:t>… </a:t>
            </a:r>
            <a:r>
              <a:rPr lang="cs-CZ" i="1" u="sng" dirty="0" smtClean="0"/>
              <a:t>oříšky</a:t>
            </a:r>
            <a:r>
              <a:rPr lang="cs-CZ" i="1" dirty="0" smtClean="0"/>
              <a:t> bez jádra</a:t>
            </a:r>
            <a:br>
              <a:rPr lang="cs-CZ" i="1" dirty="0" smtClean="0"/>
            </a:br>
            <a:r>
              <a:rPr lang="cs-CZ" i="1" dirty="0" smtClean="0"/>
              <a:t>misky bez obětin … </a:t>
            </a:r>
            <a:r>
              <a:rPr lang="cs-CZ" dirty="0" smtClean="0"/>
              <a:t>(Fr. Halas)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Místo </a:t>
            </a:r>
            <a:r>
              <a:rPr lang="cs-CZ" dirty="0"/>
              <a:t>běžného </a:t>
            </a:r>
            <a:r>
              <a:rPr lang="cs-CZ" dirty="0" smtClean="0"/>
              <a:t>pojmenování skutečnosti </a:t>
            </a:r>
            <a:r>
              <a:rPr lang="cs-CZ" dirty="0"/>
              <a:t>A (</a:t>
            </a:r>
            <a:r>
              <a:rPr lang="cs-CZ" i="1" dirty="0" smtClean="0"/>
              <a:t>oči</a:t>
            </a:r>
            <a:r>
              <a:rPr lang="cs-CZ" dirty="0" smtClean="0"/>
              <a:t>) se </a:t>
            </a:r>
            <a:r>
              <a:rPr lang="cs-CZ" dirty="0"/>
              <a:t>užije </a:t>
            </a:r>
            <a:r>
              <a:rPr lang="cs-CZ" dirty="0" smtClean="0"/>
              <a:t>pojmenování </a:t>
            </a:r>
            <a:r>
              <a:rPr lang="cs-CZ" dirty="0"/>
              <a:t>jiné </a:t>
            </a:r>
            <a:r>
              <a:rPr lang="cs-CZ" dirty="0" smtClean="0"/>
              <a:t>skutečnosti B </a:t>
            </a:r>
            <a:r>
              <a:rPr lang="cs-CZ" dirty="0"/>
              <a:t>(</a:t>
            </a:r>
            <a:r>
              <a:rPr lang="cs-CZ" i="1" dirty="0" smtClean="0"/>
              <a:t>oříšky</a:t>
            </a:r>
            <a:r>
              <a:rPr lang="cs-CZ" dirty="0" smtClean="0"/>
              <a:t>), </a:t>
            </a:r>
            <a:r>
              <a:rPr lang="cs-CZ" dirty="0"/>
              <a:t>tedy </a:t>
            </a:r>
            <a:r>
              <a:rPr lang="cs-CZ" dirty="0" smtClean="0"/>
              <a:t>B</a:t>
            </a:r>
            <a:r>
              <a:rPr lang="cs-CZ" baseline="-25000" dirty="0" smtClean="0"/>
              <a:t>A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/>
              <a:t>Pojmenování skutečnosti B zde tedy </a:t>
            </a:r>
            <a:r>
              <a:rPr lang="cs-CZ" dirty="0" smtClean="0"/>
              <a:t>vystupuje </a:t>
            </a:r>
            <a:r>
              <a:rPr lang="cs-CZ" dirty="0"/>
              <a:t>ve </a:t>
            </a:r>
            <a:r>
              <a:rPr lang="cs-CZ" dirty="0" smtClean="0"/>
              <a:t>dvou funkcích</a:t>
            </a:r>
            <a:r>
              <a:rPr lang="cs-CZ" dirty="0"/>
              <a:t>, </a:t>
            </a:r>
            <a:r>
              <a:rPr lang="cs-CZ" dirty="0" smtClean="0"/>
              <a:t>primární </a:t>
            </a:r>
            <a:r>
              <a:rPr lang="cs-CZ" dirty="0"/>
              <a:t>a </a:t>
            </a:r>
            <a:r>
              <a:rPr lang="cs-CZ" dirty="0" smtClean="0"/>
              <a:t>sekundární </a:t>
            </a:r>
            <a:r>
              <a:rPr lang="cs-CZ" dirty="0"/>
              <a:t>(B a </a:t>
            </a:r>
            <a:r>
              <a:rPr lang="cs-CZ" dirty="0" smtClean="0"/>
              <a:t>B</a:t>
            </a:r>
            <a:r>
              <a:rPr lang="cs-CZ" baseline="-25000" dirty="0" smtClean="0"/>
              <a:t>A</a:t>
            </a:r>
            <a:r>
              <a:rPr lang="cs-CZ" dirty="0" smtClean="0"/>
              <a:t>). </a:t>
            </a:r>
            <a:r>
              <a:rPr lang="cs-CZ" dirty="0"/>
              <a:t>Toto přenesení </a:t>
            </a:r>
            <a:r>
              <a:rPr lang="cs-CZ" dirty="0" smtClean="0"/>
              <a:t>pojmenování (</a:t>
            </a:r>
            <a:r>
              <a:rPr lang="cs-CZ" i="1" dirty="0" smtClean="0"/>
              <a:t>oříšky </a:t>
            </a:r>
            <a:r>
              <a:rPr lang="cs-CZ" i="1" dirty="0"/>
              <a:t>bez </a:t>
            </a:r>
            <a:r>
              <a:rPr lang="cs-CZ" i="1" dirty="0" smtClean="0"/>
              <a:t>jádra </a:t>
            </a:r>
            <a:r>
              <a:rPr lang="cs-CZ" dirty="0" smtClean="0"/>
              <a:t>místo </a:t>
            </a:r>
            <a:r>
              <a:rPr lang="cs-CZ" i="1" dirty="0" smtClean="0"/>
              <a:t>oči</a:t>
            </a:r>
            <a:r>
              <a:rPr lang="cs-CZ" dirty="0" smtClean="0"/>
              <a:t>) </a:t>
            </a:r>
            <a:r>
              <a:rPr lang="cs-CZ" dirty="0"/>
              <a:t>j</a:t>
            </a:r>
            <a:r>
              <a:rPr lang="cs-CZ" dirty="0" smtClean="0"/>
              <a:t>e </a:t>
            </a:r>
            <a:r>
              <a:rPr lang="cs-CZ" dirty="0"/>
              <a:t>možné </a:t>
            </a:r>
            <a:r>
              <a:rPr lang="cs-CZ" dirty="0" smtClean="0"/>
              <a:t>proto, že </a:t>
            </a:r>
            <a:r>
              <a:rPr lang="cs-CZ" dirty="0"/>
              <a:t>označené předměty mají </a:t>
            </a:r>
            <a:r>
              <a:rPr lang="cs-CZ" dirty="0" smtClean="0"/>
              <a:t>společné</a:t>
            </a:r>
            <a:r>
              <a:rPr lang="cs-CZ" dirty="0"/>
              <a:t> </a:t>
            </a:r>
            <a:r>
              <a:rPr lang="cs-CZ" dirty="0" smtClean="0"/>
              <a:t>podobné vlastnosti </a:t>
            </a:r>
            <a:r>
              <a:rPr lang="cs-CZ" dirty="0"/>
              <a:t>(kulatost, </a:t>
            </a:r>
            <a:r>
              <a:rPr lang="cs-CZ" dirty="0" smtClean="0"/>
              <a:t>prázdnotu</a:t>
            </a:r>
            <a:r>
              <a:rPr lang="cs-CZ" dirty="0"/>
              <a:t>, pragmatické rysy smutek, stáří), </a:t>
            </a:r>
            <a:r>
              <a:rPr lang="cs-CZ" dirty="0" smtClean="0"/>
              <a:t>tzv. </a:t>
            </a:r>
            <a:r>
              <a:rPr lang="cs-CZ" dirty="0" err="1" smtClean="0"/>
              <a:t>tertium</a:t>
            </a:r>
            <a:r>
              <a:rPr lang="cs-CZ" dirty="0" smtClean="0"/>
              <a:t> </a:t>
            </a:r>
            <a:r>
              <a:rPr lang="cs-CZ" dirty="0" err="1"/>
              <a:t>comparationis</a:t>
            </a:r>
            <a:r>
              <a:rPr lang="cs-CZ" dirty="0"/>
              <a:t>, které se novým pojmenováním výrazněji </a:t>
            </a:r>
            <a:r>
              <a:rPr lang="cs-CZ" dirty="0" smtClean="0"/>
              <a:t>vyjádří</a:t>
            </a:r>
            <a:r>
              <a:rPr lang="cs-CZ" dirty="0"/>
              <a:t>. </a:t>
            </a:r>
            <a:r>
              <a:rPr lang="cs-CZ" dirty="0" smtClean="0"/>
              <a:t>Vztah</a:t>
            </a:r>
            <a:r>
              <a:rPr lang="cs-CZ" dirty="0"/>
              <a:t> </a:t>
            </a:r>
            <a:r>
              <a:rPr lang="cs-CZ" dirty="0" smtClean="0"/>
              <a:t>A-B </a:t>
            </a:r>
            <a:r>
              <a:rPr lang="cs-CZ" dirty="0"/>
              <a:t>j</a:t>
            </a:r>
            <a:r>
              <a:rPr lang="cs-CZ" dirty="0" smtClean="0"/>
              <a:t>e vztah onomaziologický, pojmenovací</a:t>
            </a:r>
            <a:r>
              <a:rPr lang="cs-CZ" dirty="0"/>
              <a:t>, </a:t>
            </a:r>
            <a:r>
              <a:rPr lang="cs-CZ" dirty="0" smtClean="0"/>
              <a:t>vztah B_B</a:t>
            </a:r>
            <a:r>
              <a:rPr lang="cs-CZ" baseline="-25000" dirty="0" smtClean="0"/>
              <a:t>A</a:t>
            </a:r>
            <a:r>
              <a:rPr lang="cs-CZ" dirty="0" smtClean="0"/>
              <a:t> </a:t>
            </a:r>
            <a:r>
              <a:rPr lang="cs-CZ" dirty="0"/>
              <a:t>je </a:t>
            </a:r>
            <a:r>
              <a:rPr lang="cs-CZ" dirty="0" smtClean="0"/>
              <a:t>sémaziologický - slovo označující denotát </a:t>
            </a:r>
            <a:r>
              <a:rPr lang="cs-CZ" dirty="0"/>
              <a:t>B nově </a:t>
            </a:r>
            <a:r>
              <a:rPr lang="cs-CZ" dirty="0" smtClean="0"/>
              <a:t>označuje </a:t>
            </a:r>
            <a:r>
              <a:rPr lang="cs-CZ" dirty="0"/>
              <a:t>denotát A a má </a:t>
            </a:r>
            <a:r>
              <a:rPr lang="cs-CZ" dirty="0" smtClean="0"/>
              <a:t>tedy </a:t>
            </a:r>
            <a:r>
              <a:rPr lang="cs-CZ" dirty="0"/>
              <a:t>dvojí </a:t>
            </a:r>
            <a:r>
              <a:rPr lang="cs-CZ" dirty="0" smtClean="0"/>
              <a:t>denotaci</a:t>
            </a:r>
            <a:r>
              <a:rPr lang="cs-CZ" dirty="0"/>
              <a:t>.</a:t>
            </a:r>
            <a:endParaRPr lang="cs-CZ" i="1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1686" y="1655309"/>
            <a:ext cx="227647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3407" y="668792"/>
            <a:ext cx="1537607" cy="1494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4080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Metafora a její druhy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Metafory jsou prostředky uměleckého vyjádření (</a:t>
            </a:r>
            <a:r>
              <a:rPr lang="cs-CZ" i="1" dirty="0" smtClean="0"/>
              <a:t>Pod rozkročeným sloupem bliká/vemeno lampy s trochou </a:t>
            </a:r>
            <a:r>
              <a:rPr lang="cs-CZ" i="1" dirty="0" err="1" smtClean="0"/>
              <a:t>mlíka</a:t>
            </a:r>
            <a:r>
              <a:rPr lang="cs-CZ" dirty="0" smtClean="0"/>
              <a:t>; </a:t>
            </a:r>
            <a:r>
              <a:rPr lang="cs-CZ" dirty="0" err="1" smtClean="0"/>
              <a:t>Vl</a:t>
            </a:r>
            <a:r>
              <a:rPr lang="cs-CZ" dirty="0" smtClean="0"/>
              <a:t>. Holan)</a:t>
            </a:r>
          </a:p>
          <a:p>
            <a:r>
              <a:rPr lang="cs-CZ" dirty="0" smtClean="0"/>
              <a:t>(A) Metafora </a:t>
            </a:r>
            <a:r>
              <a:rPr lang="cs-CZ" u="sng" dirty="0" smtClean="0"/>
              <a:t>obrazná, aktuální </a:t>
            </a:r>
            <a:r>
              <a:rPr lang="cs-CZ" dirty="0" smtClean="0"/>
              <a:t>(i v běžném hovoru, popř. v publicistice (</a:t>
            </a:r>
            <a:r>
              <a:rPr lang="cs-CZ" i="1" dirty="0" smtClean="0"/>
              <a:t>Běžec podzemních štrek</a:t>
            </a:r>
            <a:r>
              <a:rPr lang="cs-CZ" dirty="0" smtClean="0"/>
              <a:t>);</a:t>
            </a:r>
          </a:p>
          <a:p>
            <a:r>
              <a:rPr lang="cs-CZ" dirty="0" smtClean="0"/>
              <a:t>(B) Metafora </a:t>
            </a:r>
            <a:r>
              <a:rPr lang="cs-CZ" u="sng" dirty="0" smtClean="0"/>
              <a:t>lexikalizovaná, uzuální</a:t>
            </a:r>
            <a:r>
              <a:rPr lang="cs-CZ" dirty="0" smtClean="0"/>
              <a:t>: přenesenost jako společenská hodnota (</a:t>
            </a:r>
            <a:r>
              <a:rPr lang="cs-CZ" i="1" dirty="0" smtClean="0"/>
              <a:t>pracovní finiš</a:t>
            </a:r>
            <a:r>
              <a:rPr lang="cs-CZ" dirty="0" smtClean="0"/>
              <a:t> – hovor. </a:t>
            </a:r>
            <a:r>
              <a:rPr lang="cs-CZ" dirty="0"/>
              <a:t>ú</a:t>
            </a:r>
            <a:r>
              <a:rPr lang="cs-CZ" dirty="0" smtClean="0"/>
              <a:t>silí; </a:t>
            </a:r>
            <a:r>
              <a:rPr lang="cs-CZ" i="1" dirty="0" smtClean="0"/>
              <a:t>zlatá kaplička </a:t>
            </a:r>
            <a:r>
              <a:rPr lang="cs-CZ" dirty="0" smtClean="0"/>
              <a:t>– </a:t>
            </a:r>
            <a:r>
              <a:rPr lang="cs-CZ" dirty="0" err="1" smtClean="0"/>
              <a:t>expr</a:t>
            </a:r>
            <a:r>
              <a:rPr lang="cs-CZ" dirty="0" smtClean="0"/>
              <a:t>. Národní divadlo; hrdlo láhve – plně lexikalizováno).</a:t>
            </a:r>
          </a:p>
          <a:p>
            <a:r>
              <a:rPr lang="cs-CZ" dirty="0" smtClean="0"/>
              <a:t>  (B1) vytvářejí sekundární významy mnohoznačných LJ (</a:t>
            </a:r>
            <a:r>
              <a:rPr lang="cs-CZ" i="1" dirty="0" smtClean="0"/>
              <a:t>koruna stromu, kořen rovnice, krk houslí, černý úmysl, hluboký dojem; tlouci </a:t>
            </a:r>
            <a:r>
              <a:rPr lang="cs-CZ" dirty="0" smtClean="0"/>
              <a:t>(V1 </a:t>
            </a:r>
            <a:r>
              <a:rPr lang="cs-CZ" dirty="0" err="1" smtClean="0"/>
              <a:t>vs</a:t>
            </a:r>
            <a:r>
              <a:rPr lang="cs-CZ" dirty="0" smtClean="0"/>
              <a:t> V2) apod.).</a:t>
            </a:r>
          </a:p>
          <a:p>
            <a:r>
              <a:rPr lang="cs-CZ" dirty="0"/>
              <a:t> </a:t>
            </a:r>
            <a:r>
              <a:rPr lang="cs-CZ" dirty="0" smtClean="0"/>
              <a:t> (B2) synestézie, tj. záměna smyslů (</a:t>
            </a:r>
            <a:r>
              <a:rPr lang="cs-CZ" i="1" dirty="0"/>
              <a:t>ostrá </a:t>
            </a:r>
            <a:r>
              <a:rPr lang="cs-CZ" i="1" dirty="0" smtClean="0"/>
              <a:t>hrana </a:t>
            </a:r>
            <a:r>
              <a:rPr lang="cs-CZ" i="1" dirty="0"/>
              <a:t>- ostrá </a:t>
            </a:r>
            <a:r>
              <a:rPr lang="cs-CZ" i="1" dirty="0" smtClean="0"/>
              <a:t>vůně </a:t>
            </a:r>
            <a:r>
              <a:rPr lang="cs-CZ" i="1" dirty="0"/>
              <a:t>- </a:t>
            </a:r>
            <a:r>
              <a:rPr lang="cs-CZ" i="1" dirty="0" smtClean="0"/>
              <a:t>ostrý zrak </a:t>
            </a:r>
            <a:r>
              <a:rPr lang="cs-CZ" i="1" dirty="0"/>
              <a:t>- </a:t>
            </a:r>
            <a:r>
              <a:rPr lang="cs-CZ" i="1" dirty="0" smtClean="0"/>
              <a:t>ostr</a:t>
            </a:r>
            <a:r>
              <a:rPr lang="cs-CZ" i="1" dirty="0"/>
              <a:t>ý</a:t>
            </a:r>
            <a:r>
              <a:rPr lang="cs-CZ" i="1" dirty="0" smtClean="0"/>
              <a:t> zvuk</a:t>
            </a:r>
            <a:r>
              <a:rPr lang="cs-CZ" dirty="0" smtClean="0"/>
              <a:t>, tj. hmat </a:t>
            </a:r>
            <a:r>
              <a:rPr lang="cs-CZ" dirty="0" smtClean="0">
                <a:cs typeface="Calibri"/>
              </a:rPr>
              <a:t>→ čich, vizualita, zvuk</a:t>
            </a:r>
            <a:r>
              <a:rPr lang="cs-CZ" dirty="0" smtClean="0">
                <a:latin typeface="Calibri"/>
                <a:cs typeface="Calibri"/>
              </a:rPr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27436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Metonymie a její 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5999"/>
            <a:ext cx="10952879" cy="43025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Metonymie se zakládá na pojmové </a:t>
            </a:r>
            <a:r>
              <a:rPr lang="cs-CZ" dirty="0" smtClean="0"/>
              <a:t>souvislosti, která </a:t>
            </a:r>
            <a:r>
              <a:rPr lang="cs-CZ" dirty="0"/>
              <a:t>odráží i </a:t>
            </a:r>
            <a:r>
              <a:rPr lang="cs-CZ" dirty="0" smtClean="0"/>
              <a:t>souvislost </a:t>
            </a:r>
            <a:r>
              <a:rPr lang="cs-CZ" dirty="0"/>
              <a:t>věcnou, </a:t>
            </a:r>
            <a:r>
              <a:rPr lang="cs-CZ" dirty="0" smtClean="0"/>
              <a:t>tj. souvislost </a:t>
            </a:r>
            <a:r>
              <a:rPr lang="cs-CZ" dirty="0"/>
              <a:t>denotátů </a:t>
            </a:r>
            <a:r>
              <a:rPr lang="cs-CZ" dirty="0" smtClean="0"/>
              <a:t>(označovaných obsahů) jistého </a:t>
            </a:r>
            <a:r>
              <a:rPr lang="cs-CZ" dirty="0"/>
              <a:t>typu.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Např</a:t>
            </a:r>
            <a:r>
              <a:rPr lang="cs-CZ" dirty="0"/>
              <a:t>. mezi významy slova </a:t>
            </a:r>
            <a:r>
              <a:rPr lang="cs-CZ" i="1" dirty="0" smtClean="0"/>
              <a:t>škola</a:t>
            </a:r>
            <a:r>
              <a:rPr lang="cs-CZ" dirty="0" smtClean="0"/>
              <a:t> </a:t>
            </a:r>
            <a:r>
              <a:rPr lang="cs-CZ" dirty="0"/>
              <a:t>je </a:t>
            </a:r>
            <a:r>
              <a:rPr lang="cs-CZ" dirty="0" smtClean="0"/>
              <a:t>metonymický vztah: </a:t>
            </a:r>
            <a:r>
              <a:rPr lang="cs-CZ" i="1" dirty="0" smtClean="0"/>
              <a:t>škola</a:t>
            </a:r>
            <a:r>
              <a:rPr lang="cs-CZ" dirty="0" smtClean="0"/>
              <a:t> 1. instituce </a:t>
            </a:r>
            <a:r>
              <a:rPr lang="cs-CZ" dirty="0"/>
              <a:t>poskytující všeobecnou nebo odbornou výuku i </a:t>
            </a:r>
            <a:r>
              <a:rPr lang="cs-CZ" dirty="0" smtClean="0"/>
              <a:t>výchovu; 2</a:t>
            </a:r>
            <a:r>
              <a:rPr lang="cs-CZ" dirty="0"/>
              <a:t>. </a:t>
            </a:r>
            <a:r>
              <a:rPr lang="cs-CZ" dirty="0" smtClean="0"/>
              <a:t>budova </a:t>
            </a:r>
            <a:r>
              <a:rPr lang="cs-CZ" dirty="0"/>
              <a:t>pro takovou </a:t>
            </a:r>
            <a:r>
              <a:rPr lang="cs-CZ" dirty="0" smtClean="0"/>
              <a:t>instituci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i="1" dirty="0" smtClean="0"/>
              <a:t>postavit si moderní školu</a:t>
            </a:r>
            <a:r>
              <a:rPr lang="cs-CZ" dirty="0" smtClean="0"/>
              <a:t>); 3</a:t>
            </a:r>
            <a:r>
              <a:rPr lang="cs-CZ" dirty="0"/>
              <a:t>. </a:t>
            </a:r>
            <a:r>
              <a:rPr lang="cs-CZ" dirty="0" smtClean="0"/>
              <a:t>žactvo </a:t>
            </a:r>
            <a:r>
              <a:rPr lang="cs-CZ" dirty="0"/>
              <a:t>(a </a:t>
            </a:r>
            <a:r>
              <a:rPr lang="cs-CZ" dirty="0" smtClean="0"/>
              <a:t>zaměstnanci) školy (</a:t>
            </a:r>
            <a:r>
              <a:rPr lang="cs-CZ" i="1" dirty="0" smtClean="0"/>
              <a:t>naše škola </a:t>
            </a:r>
            <a:r>
              <a:rPr lang="cs-CZ" i="1" dirty="0"/>
              <a:t>jde na </a:t>
            </a:r>
            <a:r>
              <a:rPr lang="cs-CZ" i="1" dirty="0" smtClean="0"/>
              <a:t>brigádu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r>
              <a:rPr lang="cs-CZ" dirty="0" smtClean="0"/>
              <a:t>Opakuje se generický základ významu A:Ba:Ca</a:t>
            </a:r>
          </a:p>
          <a:p>
            <a:pPr marL="0" indent="0">
              <a:buNone/>
            </a:pPr>
            <a:r>
              <a:rPr lang="cs-CZ" dirty="0" smtClean="0"/>
              <a:t>Uplatňují se </a:t>
            </a:r>
            <a:r>
              <a:rPr lang="cs-CZ" dirty="0"/>
              <a:t>zde tedy vztahy </a:t>
            </a:r>
            <a:r>
              <a:rPr lang="cs-CZ" u="sng" dirty="0"/>
              <a:t>inkluze</a:t>
            </a:r>
            <a:r>
              <a:rPr lang="cs-CZ" dirty="0"/>
              <a:t> (sekundární </a:t>
            </a:r>
            <a:r>
              <a:rPr lang="cs-CZ" dirty="0" smtClean="0"/>
              <a:t>významy zahrnují i význam primární) a </a:t>
            </a:r>
            <a:r>
              <a:rPr lang="cs-CZ" u="sng" dirty="0" smtClean="0"/>
              <a:t>vyplývání</a:t>
            </a:r>
            <a:r>
              <a:rPr lang="cs-CZ" dirty="0" smtClean="0"/>
              <a:t> (škola jako instituce </a:t>
            </a:r>
            <a:r>
              <a:rPr lang="cs-CZ" dirty="0"/>
              <a:t>předpokládá příslušné pracoviště a </a:t>
            </a:r>
            <a:r>
              <a:rPr lang="cs-CZ" dirty="0" smtClean="0"/>
              <a:t>vztah mezi učiteli a žáky). </a:t>
            </a:r>
            <a:r>
              <a:rPr lang="cs-CZ" dirty="0"/>
              <a:t>Na </a:t>
            </a:r>
            <a:r>
              <a:rPr lang="cs-CZ" dirty="0" smtClean="0"/>
              <a:t>rozdíl </a:t>
            </a:r>
            <a:r>
              <a:rPr lang="cs-CZ" dirty="0"/>
              <a:t>od metafory nemá </a:t>
            </a:r>
            <a:r>
              <a:rPr lang="cs-CZ" dirty="0" smtClean="0"/>
              <a:t>společná </a:t>
            </a:r>
            <a:r>
              <a:rPr lang="cs-CZ" dirty="0"/>
              <a:t>vlastnost u </a:t>
            </a:r>
            <a:r>
              <a:rPr lang="cs-CZ" dirty="0" smtClean="0"/>
              <a:t>metonymie povahu </a:t>
            </a:r>
            <a:r>
              <a:rPr lang="cs-CZ" dirty="0" err="1" smtClean="0"/>
              <a:t>terria</a:t>
            </a:r>
            <a:r>
              <a:rPr lang="cs-CZ" dirty="0" smtClean="0"/>
              <a:t> </a:t>
            </a:r>
            <a:r>
              <a:rPr lang="cs-CZ" dirty="0" err="1"/>
              <a:t>comparationis</a:t>
            </a:r>
            <a:r>
              <a:rPr lang="cs-CZ" dirty="0"/>
              <a:t>, což </a:t>
            </a:r>
            <a:r>
              <a:rPr lang="cs-CZ" dirty="0" smtClean="0"/>
              <a:t>je rozlišující </a:t>
            </a:r>
            <a:r>
              <a:rPr lang="cs-CZ" dirty="0"/>
              <a:t>rys obou </a:t>
            </a:r>
            <a:r>
              <a:rPr lang="cs-CZ" dirty="0" smtClean="0"/>
              <a:t>tropů. </a:t>
            </a:r>
          </a:p>
          <a:p>
            <a:pPr marL="0" indent="0">
              <a:buNone/>
            </a:pPr>
            <a:r>
              <a:rPr lang="cs-CZ" dirty="0" smtClean="0"/>
              <a:t>Další </a:t>
            </a:r>
            <a:r>
              <a:rPr lang="cs-CZ" dirty="0"/>
              <a:t>příklady </a:t>
            </a:r>
            <a:r>
              <a:rPr lang="cs-CZ" dirty="0" smtClean="0"/>
              <a:t>metonymie jsou </a:t>
            </a:r>
            <a:r>
              <a:rPr lang="cs-CZ" i="1" dirty="0" smtClean="0"/>
              <a:t>odevzdat dobrou práci</a:t>
            </a:r>
            <a:r>
              <a:rPr lang="cs-CZ" dirty="0" smtClean="0"/>
              <a:t>, </a:t>
            </a:r>
            <a:r>
              <a:rPr lang="cs-CZ" dirty="0"/>
              <a:t>tj. </a:t>
            </a:r>
            <a:r>
              <a:rPr lang="cs-CZ" dirty="0" smtClean="0"/>
              <a:t>výsledek </a:t>
            </a:r>
            <a:r>
              <a:rPr lang="cs-CZ" dirty="0"/>
              <a:t>pracovní </a:t>
            </a:r>
            <a:r>
              <a:rPr lang="cs-CZ" dirty="0" smtClean="0"/>
              <a:t>činnosti</a:t>
            </a:r>
            <a:r>
              <a:rPr lang="cs-CZ" dirty="0"/>
              <a:t>; </a:t>
            </a:r>
            <a:r>
              <a:rPr lang="cs-CZ" i="1" dirty="0" smtClean="0"/>
              <a:t>číst Nerudu</a:t>
            </a:r>
            <a:r>
              <a:rPr lang="cs-CZ" dirty="0" smtClean="0"/>
              <a:t>, tj. Nerudova díla </a:t>
            </a:r>
            <a:r>
              <a:rPr lang="cs-CZ" dirty="0"/>
              <a:t>(vztah </a:t>
            </a:r>
            <a:r>
              <a:rPr lang="cs-CZ" dirty="0" smtClean="0"/>
              <a:t>autor </a:t>
            </a:r>
            <a:r>
              <a:rPr lang="cs-CZ" dirty="0"/>
              <a:t>- </a:t>
            </a:r>
            <a:r>
              <a:rPr lang="cs-CZ" dirty="0" err="1" smtClean="0"/>
              <a:t>díIo</a:t>
            </a:r>
            <a:r>
              <a:rPr lang="cs-CZ" dirty="0"/>
              <a:t>); </a:t>
            </a:r>
            <a:r>
              <a:rPr lang="cs-CZ" i="1" dirty="0"/>
              <a:t>dát zločince do </a:t>
            </a:r>
            <a:r>
              <a:rPr lang="cs-CZ" i="1" dirty="0" smtClean="0"/>
              <a:t>želez</a:t>
            </a:r>
            <a:r>
              <a:rPr lang="cs-CZ" dirty="0" smtClean="0"/>
              <a:t>, </a:t>
            </a:r>
            <a:r>
              <a:rPr lang="cs-CZ" dirty="0"/>
              <a:t>tj. </a:t>
            </a:r>
            <a:r>
              <a:rPr lang="cs-CZ" dirty="0" smtClean="0"/>
              <a:t>okovů </a:t>
            </a:r>
            <a:r>
              <a:rPr lang="cs-CZ" dirty="0"/>
              <a:t>(vztah materiál -výrobek</a:t>
            </a:r>
            <a:r>
              <a:rPr lang="cs-CZ" dirty="0" smtClean="0"/>
              <a:t>)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8854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Metonymie a její druhy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Kvantitativním </a:t>
            </a:r>
            <a:r>
              <a:rPr lang="cs-CZ" dirty="0"/>
              <a:t>druhem metonymie je </a:t>
            </a:r>
            <a:r>
              <a:rPr lang="cs-CZ" u="sng" dirty="0" smtClean="0"/>
              <a:t>synekdocha</a:t>
            </a:r>
            <a:r>
              <a:rPr lang="cs-CZ" dirty="0" smtClean="0"/>
              <a:t>, zakládající </a:t>
            </a:r>
            <a:r>
              <a:rPr lang="cs-CZ" dirty="0"/>
              <a:t>se na </a:t>
            </a:r>
            <a:r>
              <a:rPr lang="cs-CZ" dirty="0" smtClean="0"/>
              <a:t>vztazích částí </a:t>
            </a:r>
            <a:r>
              <a:rPr lang="cs-CZ" dirty="0"/>
              <a:t>a </a:t>
            </a:r>
            <a:r>
              <a:rPr lang="cs-CZ" dirty="0" smtClean="0"/>
              <a:t>celku </a:t>
            </a:r>
            <a:r>
              <a:rPr lang="cs-CZ" dirty="0"/>
              <a:t>(</a:t>
            </a:r>
            <a:r>
              <a:rPr lang="cs-CZ" dirty="0" err="1"/>
              <a:t>pars</a:t>
            </a:r>
            <a:r>
              <a:rPr lang="cs-CZ" dirty="0"/>
              <a:t> pro </a:t>
            </a:r>
            <a:r>
              <a:rPr lang="cs-CZ" dirty="0" smtClean="0"/>
              <a:t>toto / </a:t>
            </a:r>
            <a:r>
              <a:rPr lang="cs-CZ" dirty="0" err="1" smtClean="0"/>
              <a:t>totum</a:t>
            </a:r>
            <a:r>
              <a:rPr lang="cs-CZ" dirty="0" smtClean="0"/>
              <a:t> </a:t>
            </a:r>
            <a:r>
              <a:rPr lang="cs-CZ" dirty="0"/>
              <a:t>pro parte), druhů a rodu (species pro </a:t>
            </a:r>
            <a:r>
              <a:rPr lang="cs-CZ" dirty="0" err="1" smtClean="0"/>
              <a:t>genere</a:t>
            </a:r>
            <a:r>
              <a:rPr lang="cs-CZ" dirty="0" smtClean="0"/>
              <a:t> / genus</a:t>
            </a:r>
            <a:r>
              <a:rPr lang="cs-CZ" dirty="0"/>
              <a:t> </a:t>
            </a:r>
            <a:r>
              <a:rPr lang="cs-CZ" dirty="0" smtClean="0"/>
              <a:t>pro </a:t>
            </a:r>
            <a:r>
              <a:rPr lang="cs-CZ" dirty="0" err="1" smtClean="0"/>
              <a:t>specie</a:t>
            </a:r>
            <a:r>
              <a:rPr lang="cs-CZ" dirty="0" smtClean="0"/>
              <a:t>), </a:t>
            </a:r>
            <a:r>
              <a:rPr lang="cs-CZ" dirty="0" err="1" smtClean="0"/>
              <a:t>neučitého</a:t>
            </a:r>
            <a:r>
              <a:rPr lang="cs-CZ" dirty="0" smtClean="0"/>
              <a:t> </a:t>
            </a:r>
            <a:r>
              <a:rPr lang="cs-CZ" dirty="0"/>
              <a:t>a určitého </a:t>
            </a:r>
            <a:r>
              <a:rPr lang="cs-CZ" dirty="0" smtClean="0"/>
              <a:t>počtu, plurálu </a:t>
            </a:r>
            <a:r>
              <a:rPr lang="cs-CZ" dirty="0"/>
              <a:t>a </a:t>
            </a:r>
            <a:r>
              <a:rPr lang="cs-CZ" dirty="0" smtClean="0"/>
              <a:t>singuláru, konkrét </a:t>
            </a:r>
            <a:r>
              <a:rPr lang="cs-CZ" dirty="0"/>
              <a:t>a </a:t>
            </a:r>
            <a:r>
              <a:rPr lang="cs-CZ" dirty="0" smtClean="0"/>
              <a:t>abstrakt:</a:t>
            </a:r>
            <a:endParaRPr lang="cs-CZ" dirty="0"/>
          </a:p>
          <a:p>
            <a:r>
              <a:rPr lang="cs-CZ" i="1" dirty="0"/>
              <a:t>žít pod </a:t>
            </a:r>
            <a:r>
              <a:rPr lang="cs-CZ" i="1" dirty="0" smtClean="0"/>
              <a:t>otcovou </a:t>
            </a:r>
            <a:r>
              <a:rPr lang="cs-CZ" i="1" dirty="0"/>
              <a:t>střechou</a:t>
            </a:r>
            <a:r>
              <a:rPr lang="cs-CZ" dirty="0"/>
              <a:t>, tj. v </a:t>
            </a:r>
            <a:r>
              <a:rPr lang="cs-CZ" dirty="0" smtClean="0"/>
              <a:t>domě; </a:t>
            </a:r>
          </a:p>
          <a:p>
            <a:r>
              <a:rPr lang="cs-CZ" i="1" dirty="0" smtClean="0"/>
              <a:t>obloha </a:t>
            </a:r>
            <a:r>
              <a:rPr lang="cs-CZ" i="1" dirty="0"/>
              <a:t>se </a:t>
            </a:r>
            <a:r>
              <a:rPr lang="cs-CZ" i="1" dirty="0" smtClean="0"/>
              <a:t>třpytí</a:t>
            </a:r>
            <a:r>
              <a:rPr lang="cs-CZ" dirty="0" smtClean="0"/>
              <a:t>, tj. hvězdy</a:t>
            </a:r>
            <a:r>
              <a:rPr lang="cs-CZ" dirty="0"/>
              <a:t>; </a:t>
            </a:r>
            <a:endParaRPr lang="cs-CZ" dirty="0" smtClean="0"/>
          </a:p>
          <a:p>
            <a:r>
              <a:rPr lang="cs-CZ" i="1" dirty="0" smtClean="0"/>
              <a:t>každý květ se </a:t>
            </a:r>
            <a:r>
              <a:rPr lang="cs-CZ" i="1" dirty="0"/>
              <a:t>po dešti </a:t>
            </a:r>
            <a:r>
              <a:rPr lang="cs-CZ" i="1" dirty="0" smtClean="0"/>
              <a:t>vztyčil</a:t>
            </a:r>
            <a:r>
              <a:rPr lang="cs-CZ" dirty="0" smtClean="0"/>
              <a:t>, tj</a:t>
            </a:r>
            <a:r>
              <a:rPr lang="cs-CZ" dirty="0"/>
              <a:t>.</a:t>
            </a:r>
            <a:r>
              <a:rPr lang="cs-CZ" dirty="0" smtClean="0"/>
              <a:t> všechny rostliny;</a:t>
            </a:r>
          </a:p>
          <a:p>
            <a:r>
              <a:rPr lang="cs-CZ" i="1" dirty="0"/>
              <a:t>m</a:t>
            </a:r>
            <a:r>
              <a:rPr lang="cs-CZ" i="1" dirty="0" smtClean="0"/>
              <a:t>ládí má odvahu, </a:t>
            </a:r>
            <a:r>
              <a:rPr lang="cs-CZ" i="1" dirty="0"/>
              <a:t>ne zkušenosti</a:t>
            </a:r>
            <a:r>
              <a:rPr lang="cs-CZ" dirty="0"/>
              <a:t>, </a:t>
            </a:r>
            <a:r>
              <a:rPr lang="cs-CZ" dirty="0" smtClean="0"/>
              <a:t>tj. mladí lidé.</a:t>
            </a:r>
            <a:endParaRPr lang="cs-CZ" dirty="0"/>
          </a:p>
        </p:txBody>
      </p:sp>
      <p:pic>
        <p:nvPicPr>
          <p:cNvPr id="4" name="Picture 3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3407" y="668792"/>
            <a:ext cx="1537607" cy="1494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1784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slovní zásoby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77785"/>
            <a:ext cx="10928386" cy="4849585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Proměny </a:t>
            </a:r>
            <a:r>
              <a:rPr lang="cs-CZ" dirty="0" smtClean="0"/>
              <a:t>slovní</a:t>
            </a:r>
            <a:r>
              <a:rPr lang="cs-CZ" dirty="0"/>
              <a:t> </a:t>
            </a:r>
            <a:r>
              <a:rPr lang="cs-CZ" dirty="0" err="1" smtClean="0"/>
              <a:t>zásobyjsou</a:t>
            </a:r>
            <a:r>
              <a:rPr lang="cs-CZ" dirty="0" smtClean="0"/>
              <a:t> </a:t>
            </a:r>
            <a:r>
              <a:rPr lang="cs-CZ" dirty="0"/>
              <a:t>ovlivňovány faktory: 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dirty="0"/>
              <a:t>a) mimojazykovými (historické změny v přírodě a společnosti motivují zánik pojmenování mizejících jevů a vznik pojmenování nových skutečností</a:t>
            </a:r>
            <a:r>
              <a:rPr lang="cs-CZ" dirty="0" smtClean="0"/>
              <a:t>);</a:t>
            </a:r>
          </a:p>
          <a:p>
            <a:r>
              <a:rPr lang="cs-CZ" dirty="0" smtClean="0"/>
              <a:t>(</a:t>
            </a:r>
            <a:r>
              <a:rPr lang="cs-CZ" dirty="0"/>
              <a:t>b) psychickými (vývoj myšlení a poznání vyžaduje pojmenování nových pojmů; variabilita citového života vede k vytváření stále nových neotřelých výrazových prostředků</a:t>
            </a:r>
            <a:r>
              <a:rPr lang="cs-CZ" dirty="0" smtClean="0"/>
              <a:t>);</a:t>
            </a:r>
          </a:p>
          <a:p>
            <a:r>
              <a:rPr lang="cs-CZ" dirty="0" smtClean="0"/>
              <a:t>(</a:t>
            </a:r>
            <a:r>
              <a:rPr lang="cs-CZ" dirty="0"/>
              <a:t>c) jazykovými (vývoj slovníkových jednotek je ovlivňován jejich postavením v proměňujícím se </a:t>
            </a:r>
            <a:r>
              <a:rPr lang="cs-CZ" dirty="0" smtClean="0"/>
              <a:t>jazykovém</a:t>
            </a:r>
            <a:r>
              <a:rPr lang="cs-CZ" dirty="0"/>
              <a:t> systému). Změny mohou probíhat několika základními způsoby: 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dirty="0"/>
              <a:t>1) tvořením nových </a:t>
            </a:r>
            <a:r>
              <a:rPr lang="cs-CZ" dirty="0" smtClean="0"/>
              <a:t>slov</a:t>
            </a:r>
            <a:endParaRPr lang="cs-CZ" dirty="0"/>
          </a:p>
          <a:p>
            <a:r>
              <a:rPr lang="cs-CZ" dirty="0" smtClean="0"/>
              <a:t>(2</a:t>
            </a:r>
            <a:r>
              <a:rPr lang="cs-CZ" dirty="0"/>
              <a:t>) významovými posuny existujících </a:t>
            </a:r>
            <a:r>
              <a:rPr lang="cs-CZ" dirty="0" smtClean="0"/>
              <a:t>slov</a:t>
            </a:r>
            <a:endParaRPr lang="cs-CZ" dirty="0"/>
          </a:p>
          <a:p>
            <a:r>
              <a:rPr lang="cs-CZ" dirty="0" smtClean="0"/>
              <a:t>(3</a:t>
            </a:r>
            <a:r>
              <a:rPr lang="cs-CZ" dirty="0"/>
              <a:t>) vznikem ustálených slovních </a:t>
            </a:r>
            <a:r>
              <a:rPr lang="cs-CZ" dirty="0" smtClean="0"/>
              <a:t>spojení</a:t>
            </a:r>
            <a:endParaRPr lang="cs-CZ" dirty="0"/>
          </a:p>
          <a:p>
            <a:r>
              <a:rPr lang="cs-CZ" dirty="0" smtClean="0"/>
              <a:t>(4</a:t>
            </a:r>
            <a:r>
              <a:rPr lang="cs-CZ" dirty="0"/>
              <a:t>) přejímáním cizích slov a </a:t>
            </a:r>
            <a:r>
              <a:rPr lang="cs-CZ" dirty="0" err="1" smtClean="0"/>
              <a:t>kalkováním</a:t>
            </a:r>
            <a:endParaRPr lang="cs-CZ" dirty="0"/>
          </a:p>
          <a:p>
            <a:r>
              <a:rPr lang="cs-CZ" dirty="0" smtClean="0"/>
              <a:t>(5</a:t>
            </a:r>
            <a:r>
              <a:rPr lang="cs-CZ" dirty="0"/>
              <a:t>) zánikem slov.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Vývojové </a:t>
            </a:r>
            <a:r>
              <a:rPr lang="cs-CZ" dirty="0"/>
              <a:t>procesy nevedou jen ke vzniku a zániku lexikálních jednotek, ale též k proměnlivosti jejich </a:t>
            </a:r>
            <a:r>
              <a:rPr lang="cs-CZ" dirty="0" err="1"/>
              <a:t>příznakovosti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99861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Frazeologie a idiomatika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Frazeologie a idiomatika </a:t>
            </a:r>
            <a:r>
              <a:rPr lang="cs-CZ" dirty="0" smtClean="0"/>
              <a:t>(FI): </a:t>
            </a:r>
            <a:r>
              <a:rPr lang="cs-CZ" dirty="0"/>
              <a:t>jedinečná ustálená kombinace minimálně dvou prvků, z nichž některý (popř. žádný) nefunguje stejným způsobem v žádné jiné kombinaci n. více kombinacích, resp. vyskytuje se v takové funkci pouze ve výrazu jediném, popř. několika málo</a:t>
            </a:r>
            <a:r>
              <a:rPr lang="cs-CZ" dirty="0" smtClean="0"/>
              <a:t>.</a:t>
            </a:r>
          </a:p>
          <a:p>
            <a:r>
              <a:rPr lang="cs-CZ" dirty="0" smtClean="0"/>
              <a:t>- v</a:t>
            </a:r>
            <a:r>
              <a:rPr lang="cs-CZ" dirty="0"/>
              <a:t> souvislosti s formální analýzou kombinatorického útvaru mluvíme o </a:t>
            </a:r>
            <a:r>
              <a:rPr lang="cs-CZ" b="1" dirty="0"/>
              <a:t>frazému</a:t>
            </a:r>
            <a:r>
              <a:rPr lang="cs-CZ" dirty="0"/>
              <a:t>, zatímco při analýze sémantické o </a:t>
            </a:r>
            <a:r>
              <a:rPr lang="cs-CZ" b="1" dirty="0" smtClean="0"/>
              <a:t>idiomu.</a:t>
            </a:r>
          </a:p>
          <a:p>
            <a:r>
              <a:rPr lang="cs-CZ" dirty="0" smtClean="0"/>
              <a:t>Př. </a:t>
            </a:r>
            <a:r>
              <a:rPr lang="cs-CZ" dirty="0" err="1" smtClean="0"/>
              <a:t>kvazifrazémů</a:t>
            </a:r>
            <a:r>
              <a:rPr lang="cs-CZ" dirty="0" smtClean="0"/>
              <a:t> </a:t>
            </a:r>
            <a:r>
              <a:rPr lang="cs-CZ" dirty="0" err="1"/>
              <a:t>verbonominálních</a:t>
            </a:r>
            <a:r>
              <a:rPr lang="cs-CZ" dirty="0"/>
              <a:t> typu </a:t>
            </a:r>
            <a:r>
              <a:rPr lang="cs-CZ" i="1" dirty="0"/>
              <a:t>věnovat pozornost</a:t>
            </a:r>
            <a:r>
              <a:rPr lang="cs-CZ" dirty="0"/>
              <a:t>, prepozičních typu </a:t>
            </a:r>
            <a:r>
              <a:rPr lang="cs-CZ" i="1" dirty="0"/>
              <a:t>na rozdíl od</a:t>
            </a:r>
            <a:r>
              <a:rPr lang="cs-CZ" dirty="0"/>
              <a:t> či termínů jako </a:t>
            </a:r>
            <a:r>
              <a:rPr lang="cs-CZ" i="1" dirty="0"/>
              <a:t>zlatý </a:t>
            </a:r>
            <a:r>
              <a:rPr lang="cs-CZ" i="1" dirty="0" smtClean="0"/>
              <a:t>déšť.</a:t>
            </a:r>
          </a:p>
          <a:p>
            <a:r>
              <a:rPr lang="cs-CZ" dirty="0" smtClean="0"/>
              <a:t>Př.: </a:t>
            </a:r>
            <a:r>
              <a:rPr lang="cs-CZ" i="1" dirty="0" smtClean="0"/>
              <a:t>vzít nohy na ramena </a:t>
            </a:r>
            <a:r>
              <a:rPr lang="cs-CZ" dirty="0" smtClean="0"/>
              <a:t>/ </a:t>
            </a:r>
            <a:r>
              <a:rPr lang="cs-CZ" i="1" dirty="0" smtClean="0"/>
              <a:t>mít na někoho spadeno</a:t>
            </a:r>
          </a:p>
          <a:p>
            <a:r>
              <a:rPr lang="cs-CZ" b="1" dirty="0" smtClean="0"/>
              <a:t>Paralingvistický frazém</a:t>
            </a:r>
            <a:r>
              <a:rPr lang="cs-CZ" dirty="0" smtClean="0"/>
              <a:t>: </a:t>
            </a:r>
            <a:r>
              <a:rPr lang="cs-CZ" dirty="0" err="1"/>
              <a:t>p.f.</a:t>
            </a:r>
            <a:r>
              <a:rPr lang="cs-CZ" dirty="0"/>
              <a:t> </a:t>
            </a:r>
            <a:r>
              <a:rPr lang="cs-CZ" i="1" dirty="0"/>
              <a:t>mávnout nad něčím </a:t>
            </a:r>
            <a:r>
              <a:rPr lang="cs-CZ" i="1" dirty="0" smtClean="0"/>
              <a:t>rukou /</a:t>
            </a:r>
            <a:r>
              <a:rPr lang="cs-CZ" i="1" dirty="0"/>
              <a:t>pokrčit nos</a:t>
            </a:r>
            <a:r>
              <a:rPr lang="cs-CZ" dirty="0"/>
              <a:t> (výraz </a:t>
            </a:r>
            <a:r>
              <a:rPr lang="cs-CZ" dirty="0" smtClean="0"/>
              <a:t>nelibosti) / </a:t>
            </a:r>
            <a:r>
              <a:rPr lang="cs-CZ" i="1" dirty="0" smtClean="0"/>
              <a:t>pokývat </a:t>
            </a:r>
            <a:r>
              <a:rPr lang="cs-CZ" i="1" dirty="0"/>
              <a:t>hlavou</a:t>
            </a:r>
            <a:r>
              <a:rPr lang="cs-CZ" dirty="0"/>
              <a:t> (mírný, podmíněný </a:t>
            </a:r>
            <a:r>
              <a:rPr lang="cs-CZ" dirty="0" smtClean="0"/>
              <a:t>souhlas) / </a:t>
            </a:r>
            <a:r>
              <a:rPr lang="cs-CZ" i="1" dirty="0" smtClean="0"/>
              <a:t>přimhouřit </a:t>
            </a:r>
            <a:r>
              <a:rPr lang="cs-CZ" i="1" dirty="0"/>
              <a:t>oko</a:t>
            </a:r>
            <a:r>
              <a:rPr lang="cs-CZ" dirty="0"/>
              <a:t>(slevit ze své rigoróznosti n. dát spiklenecky znamení</a:t>
            </a:r>
            <a:r>
              <a:rPr lang="cs-CZ" dirty="0" smtClean="0"/>
              <a:t>)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7566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Václav Cvrček a kol. </a:t>
            </a:r>
            <a:r>
              <a:rPr lang="cs-CZ" i="1" dirty="0">
                <a:hlinkClick r:id="rId2"/>
              </a:rPr>
              <a:t>Mluvnice současné češtiny 1</a:t>
            </a:r>
            <a:r>
              <a:rPr lang="cs-CZ" dirty="0"/>
              <a:t>. Praha: Karolinum 2010, kap. </a:t>
            </a:r>
            <a:r>
              <a:rPr lang="cs-CZ" dirty="0" smtClean="0"/>
              <a:t>5, </a:t>
            </a:r>
            <a:r>
              <a:rPr lang="cs-CZ" dirty="0"/>
              <a:t>s. </a:t>
            </a:r>
            <a:r>
              <a:rPr lang="cs-CZ" dirty="0" smtClean="0"/>
              <a:t>65–80. </a:t>
            </a:r>
          </a:p>
          <a:p>
            <a:r>
              <a:rPr lang="cs-CZ" dirty="0" smtClean="0"/>
              <a:t>Mirek Čejka. </a:t>
            </a:r>
            <a:r>
              <a:rPr lang="cs-CZ" i="1" dirty="0" smtClean="0"/>
              <a:t>Česká lexikologie a lexikografie</a:t>
            </a:r>
            <a:r>
              <a:rPr lang="cs-CZ" dirty="0" smtClean="0"/>
              <a:t>. Brno: Masarykova Univerzita 1992.</a:t>
            </a:r>
            <a:endParaRPr lang="cs-CZ" dirty="0"/>
          </a:p>
          <a:p>
            <a:r>
              <a:rPr lang="cs-CZ" dirty="0" smtClean="0"/>
              <a:t>František Čermák. </a:t>
            </a:r>
            <a:r>
              <a:rPr lang="cs-CZ" i="1" dirty="0" smtClean="0"/>
              <a:t>Frazeologie a idiomatika</a:t>
            </a:r>
            <a:r>
              <a:rPr lang="cs-CZ" dirty="0" smtClean="0"/>
              <a:t>. Praha</a:t>
            </a:r>
            <a:r>
              <a:rPr lang="cs-CZ" smtClean="0"/>
              <a:t>: Karolinum 2007</a:t>
            </a:r>
            <a:r>
              <a:rPr lang="cs-CZ" dirty="0" smtClean="0"/>
              <a:t>.</a:t>
            </a:r>
          </a:p>
          <a:p>
            <a:r>
              <a:rPr lang="cs-CZ" dirty="0" smtClean="0"/>
              <a:t>František Čermák. </a:t>
            </a:r>
            <a:r>
              <a:rPr lang="cs-CZ" i="1" dirty="0" smtClean="0"/>
              <a:t>Lexikon a sémantika</a:t>
            </a:r>
            <a:r>
              <a:rPr lang="cs-CZ" dirty="0" smtClean="0"/>
              <a:t>. Praha: Lidové noviny 2010.</a:t>
            </a:r>
          </a:p>
          <a:p>
            <a:r>
              <a:rPr lang="cs-CZ" dirty="0" smtClean="0"/>
              <a:t>Josef Filipec, František Čermák. </a:t>
            </a:r>
            <a:r>
              <a:rPr lang="cs-CZ" i="1" dirty="0" smtClean="0"/>
              <a:t>Česká lexikologie</a:t>
            </a:r>
            <a:r>
              <a:rPr lang="cs-CZ" dirty="0" smtClean="0"/>
              <a:t>. Praha: Academia 1985</a:t>
            </a:r>
          </a:p>
          <a:p>
            <a:r>
              <a:rPr lang="cs-CZ" dirty="0" smtClean="0"/>
              <a:t>Nový </a:t>
            </a:r>
            <a:r>
              <a:rPr lang="cs-CZ" dirty="0"/>
              <a:t>encyklopedický slovník češtiny online | </a:t>
            </a:r>
            <a:r>
              <a:rPr lang="cs-CZ" dirty="0">
                <a:hlinkClick r:id="rId3"/>
              </a:rPr>
              <a:t>https://www.czechency.org/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080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Lexikologie a lexikografie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Onomaziologie</a:t>
            </a:r>
            <a:r>
              <a:rPr lang="cs-CZ" dirty="0"/>
              <a:t>: vybíráme vhodná slova pro pojmenování jevů světa (</a:t>
            </a:r>
            <a:r>
              <a:rPr lang="cs-CZ" dirty="0" err="1"/>
              <a:t>řec</a:t>
            </a:r>
            <a:r>
              <a:rPr lang="cs-CZ" dirty="0"/>
              <a:t>. </a:t>
            </a:r>
            <a:r>
              <a:rPr lang="cs-CZ" i="1" dirty="0" err="1"/>
              <a:t>onomazein</a:t>
            </a:r>
            <a:r>
              <a:rPr lang="cs-CZ" i="1" dirty="0"/>
              <a:t> – </a:t>
            </a:r>
            <a:r>
              <a:rPr lang="cs-CZ" dirty="0"/>
              <a:t>pojmenovat); teorie označování, pojmenování (od funkce, významu k jazykovým </a:t>
            </a:r>
            <a:r>
              <a:rPr lang="cs-CZ" dirty="0" smtClean="0"/>
              <a:t>prostředkům</a:t>
            </a:r>
          </a:p>
          <a:p>
            <a:r>
              <a:rPr lang="cs-CZ" dirty="0" smtClean="0"/>
              <a:t>Sleduje </a:t>
            </a:r>
            <a:r>
              <a:rPr lang="cs-CZ" dirty="0"/>
              <a:t>problematiku </a:t>
            </a:r>
            <a:r>
              <a:rPr lang="cs-CZ" b="1" dirty="0"/>
              <a:t>pojmenovacího aktu</a:t>
            </a:r>
            <a:r>
              <a:rPr lang="cs-CZ" dirty="0"/>
              <a:t>, zkoumá, na základě jakých motivací, jakými postupy a za využití jakých prostředků jsou v daném </a:t>
            </a:r>
            <a:r>
              <a:rPr lang="cs-CZ" dirty="0" err="1"/>
              <a:t>jaz</a:t>
            </a:r>
            <a:r>
              <a:rPr lang="cs-CZ" dirty="0"/>
              <a:t>. vyjadřovány určité obsahy</a:t>
            </a:r>
            <a:r>
              <a:rPr lang="cs-CZ" dirty="0" smtClean="0"/>
              <a:t>.</a:t>
            </a:r>
          </a:p>
          <a:p>
            <a:r>
              <a:rPr lang="cs-CZ" dirty="0"/>
              <a:t>Tradici </a:t>
            </a:r>
            <a:r>
              <a:rPr lang="cs-CZ" dirty="0" smtClean="0"/>
              <a:t>založil </a:t>
            </a:r>
            <a:r>
              <a:rPr lang="cs-CZ" dirty="0"/>
              <a:t>V. Mathesius, který charakterizoval </a:t>
            </a:r>
            <a:r>
              <a:rPr lang="cs-CZ" dirty="0" smtClean="0"/>
              <a:t>(1) pojmenovací </a:t>
            </a:r>
            <a:r>
              <a:rPr lang="cs-CZ" dirty="0"/>
              <a:t>akt jako jeden ze dvou </a:t>
            </a:r>
            <a:r>
              <a:rPr lang="cs-CZ" dirty="0" smtClean="0"/>
              <a:t>základních </a:t>
            </a:r>
            <a:r>
              <a:rPr lang="cs-CZ" dirty="0"/>
              <a:t>pilířů promluvy (vedle aktu </a:t>
            </a:r>
            <a:r>
              <a:rPr lang="cs-CZ" dirty="0" smtClean="0"/>
              <a:t>(2) </a:t>
            </a:r>
            <a:r>
              <a:rPr lang="cs-CZ" dirty="0" err="1" smtClean="0"/>
              <a:t>usouvztažňovacího</a:t>
            </a:r>
            <a:r>
              <a:rPr lang="cs-CZ" dirty="0"/>
              <a:t>, větotvorného</a:t>
            </a:r>
            <a:r>
              <a:rPr lang="cs-CZ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908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Lexikální význam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Clr>
                <a:srgbClr val="92D050"/>
              </a:buClr>
              <a:buNone/>
            </a:pPr>
            <a:r>
              <a:rPr lang="cs-CZ" u="sng" dirty="0" smtClean="0"/>
              <a:t>Lexikální význam </a:t>
            </a:r>
            <a:r>
              <a:rPr lang="cs-CZ" dirty="0" smtClean="0"/>
              <a:t>– složka pojmová (věcná, nocionální, kognitivní) obsahuje vztah lexému k denotátu/referentu (autosémantika) + složka kolokační (</a:t>
            </a:r>
            <a:r>
              <a:rPr lang="cs-CZ" i="1" dirty="0" smtClean="0"/>
              <a:t>štěkat – pes; lesní – víla</a:t>
            </a:r>
            <a:r>
              <a:rPr lang="cs-CZ" dirty="0" smtClean="0"/>
              <a:t>)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- složka pragmatická označuje postoj mluvčího k dané LJ (</a:t>
            </a:r>
            <a:r>
              <a:rPr lang="cs-CZ" i="1" dirty="0" smtClean="0"/>
              <a:t>koťátko, čert</a:t>
            </a:r>
            <a:r>
              <a:rPr lang="cs-CZ" dirty="0" smtClean="0"/>
              <a:t>), závisí na konkrétním užití v KS; náchylnější ke změnám (</a:t>
            </a:r>
            <a:r>
              <a:rPr lang="cs-CZ" i="1" dirty="0" smtClean="0"/>
              <a:t>soudruh, milostpán; hasič – požárník</a:t>
            </a:r>
            <a:r>
              <a:rPr lang="cs-CZ" dirty="0" smtClean="0"/>
              <a:t>), různé typy užití LJ (</a:t>
            </a:r>
            <a:r>
              <a:rPr lang="cs-CZ" i="1" dirty="0" smtClean="0"/>
              <a:t>baba</a:t>
            </a:r>
            <a:r>
              <a:rPr lang="cs-CZ" dirty="0" smtClean="0"/>
              <a:t>). Pokud dojde k ustálení, slovník zachytí.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 smtClean="0"/>
              <a:t>Zvl. případ: polysémní slova (jen jeden význam může mít příznak): </a:t>
            </a:r>
            <a:r>
              <a:rPr lang="cs-CZ" i="1" dirty="0" smtClean="0"/>
              <a:t>drbat; utkvět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 smtClean="0"/>
              <a:t>LJ s dobovým příznakem: jednotky </a:t>
            </a:r>
            <a:r>
              <a:rPr lang="cs-CZ" u="sng" dirty="0" smtClean="0"/>
              <a:t>zastaralé, archaické </a:t>
            </a:r>
            <a:r>
              <a:rPr lang="cs-CZ" dirty="0" smtClean="0"/>
              <a:t>(</a:t>
            </a:r>
            <a:r>
              <a:rPr lang="cs-CZ" i="1" dirty="0" smtClean="0"/>
              <a:t>úbytě, krčma</a:t>
            </a:r>
            <a:r>
              <a:rPr lang="cs-CZ" dirty="0" smtClean="0"/>
              <a:t>) x historismy (skutečnosti zaniklé: </a:t>
            </a:r>
            <a:r>
              <a:rPr lang="cs-CZ" i="1" dirty="0" smtClean="0"/>
              <a:t>suknice, cech</a:t>
            </a:r>
            <a:r>
              <a:rPr lang="cs-CZ" dirty="0" smtClean="0"/>
              <a:t>) + dobové kolokace (</a:t>
            </a:r>
            <a:r>
              <a:rPr lang="cs-CZ" i="1" dirty="0" smtClean="0"/>
              <a:t>reálný socialismus, </a:t>
            </a:r>
            <a:r>
              <a:rPr lang="cs-CZ" i="1" dirty="0" smtClean="0">
                <a:solidFill>
                  <a:srgbClr val="FF0000"/>
                </a:solidFill>
              </a:rPr>
              <a:t>družba</a:t>
            </a:r>
            <a:r>
              <a:rPr lang="cs-CZ" i="1" dirty="0" smtClean="0"/>
              <a:t> národů</a:t>
            </a:r>
            <a:r>
              <a:rPr lang="cs-CZ" dirty="0" smtClean="0"/>
              <a:t>)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: </a:t>
            </a:r>
            <a:r>
              <a:rPr lang="cs-CZ" u="sng" dirty="0" smtClean="0"/>
              <a:t>neologismy</a:t>
            </a:r>
            <a:r>
              <a:rPr lang="cs-CZ" dirty="0" smtClean="0"/>
              <a:t> (z čes. základů: </a:t>
            </a:r>
            <a:r>
              <a:rPr lang="cs-CZ" i="1" dirty="0" smtClean="0"/>
              <a:t>odpírač, bavič</a:t>
            </a:r>
            <a:r>
              <a:rPr lang="cs-CZ" dirty="0" smtClean="0"/>
              <a:t>); </a:t>
            </a:r>
            <a:r>
              <a:rPr lang="cs-CZ" i="1" dirty="0" smtClean="0"/>
              <a:t>barbína, ombudsman, leasing, okno (</a:t>
            </a:r>
            <a:r>
              <a:rPr lang="cs-CZ" i="1" dirty="0" err="1" smtClean="0"/>
              <a:t>window</a:t>
            </a:r>
            <a:r>
              <a:rPr lang="cs-CZ" i="1" dirty="0" smtClean="0"/>
              <a:t>), </a:t>
            </a:r>
            <a:r>
              <a:rPr lang="cs-CZ" i="1" dirty="0" err="1" smtClean="0"/>
              <a:t>file</a:t>
            </a:r>
            <a:r>
              <a:rPr lang="cs-CZ" dirty="0" smtClean="0"/>
              <a:t>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498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Lexikon – základní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8062722" cy="4023360"/>
          </a:xfrm>
        </p:spPr>
        <p:txBody>
          <a:bodyPr>
            <a:normAutofit/>
          </a:bodyPr>
          <a:lstStyle/>
          <a:p>
            <a:r>
              <a:rPr lang="cs-CZ" dirty="0"/>
              <a:t>Z hlediska </a:t>
            </a:r>
            <a:r>
              <a:rPr lang="cs-CZ" dirty="0" smtClean="0"/>
              <a:t>obsahu </a:t>
            </a:r>
            <a:r>
              <a:rPr lang="cs-CZ" dirty="0"/>
              <a:t>se o </a:t>
            </a:r>
            <a:r>
              <a:rPr lang="cs-CZ" b="1" dirty="0" smtClean="0"/>
              <a:t>lexikonu</a:t>
            </a:r>
            <a:r>
              <a:rPr lang="cs-CZ" dirty="0"/>
              <a:t> hovoří též jako o </a:t>
            </a:r>
            <a:r>
              <a:rPr lang="cs-CZ" i="1" dirty="0"/>
              <a:t>slovní zásobě</a:t>
            </a:r>
            <a:r>
              <a:rPr lang="cs-CZ" dirty="0"/>
              <a:t>. Počet jednotek </a:t>
            </a:r>
            <a:r>
              <a:rPr lang="cs-CZ" b="1" i="1" dirty="0"/>
              <a:t>celonárodní slovní zásoby</a:t>
            </a:r>
            <a:r>
              <a:rPr lang="cs-CZ" dirty="0"/>
              <a:t> není v žádném </a:t>
            </a:r>
            <a:r>
              <a:rPr lang="cs-CZ" dirty="0" smtClean="0"/>
              <a:t>jazyku</a:t>
            </a:r>
            <a:r>
              <a:rPr lang="cs-CZ" dirty="0"/>
              <a:t> exaktně zjistitelný (u jednoslovných jednotek se odhaduje na statisíce, přesnější určení je však komplikováno rozsahem, proměnlivostí a vrstevnatostí slovní zásoby, v </a:t>
            </a:r>
            <a:r>
              <a:rPr lang="cs-CZ" dirty="0" smtClean="0"/>
              <a:t>jazycích</a:t>
            </a:r>
            <a:r>
              <a:rPr lang="cs-CZ" dirty="0"/>
              <a:t> s rozvinutou slovotvorbou též rozostřením hranic mezi ustálenými a potenciálními jednotkami; množství víceslovných jednotek je až na oblast frazeologie málo zmapováno, např. počet vícečlenných termínů se odhaduje až na milióny). </a:t>
            </a:r>
            <a:endParaRPr lang="cs-CZ" dirty="0" smtClean="0"/>
          </a:p>
          <a:p>
            <a:r>
              <a:rPr lang="cs-CZ" dirty="0" smtClean="0"/>
              <a:t>Orientační </a:t>
            </a:r>
            <a:r>
              <a:rPr lang="cs-CZ" dirty="0"/>
              <a:t>představu o slovní zásobě jednotlivých </a:t>
            </a:r>
            <a:r>
              <a:rPr lang="cs-CZ" dirty="0" smtClean="0"/>
              <a:t>jazyků</a:t>
            </a:r>
            <a:r>
              <a:rPr lang="cs-CZ" dirty="0"/>
              <a:t> podávají slovníky.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8004" y="767442"/>
            <a:ext cx="2369003" cy="15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0282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Lexikon – základní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8748522" cy="4023360"/>
          </a:xfrm>
        </p:spPr>
        <p:txBody>
          <a:bodyPr/>
          <a:lstStyle/>
          <a:p>
            <a:r>
              <a:rPr lang="cs-CZ" dirty="0"/>
              <a:t>Např. nejrozsáhlejší výkladový slovník </a:t>
            </a:r>
            <a:r>
              <a:rPr lang="cs-CZ" dirty="0" smtClean="0"/>
              <a:t>češtiny </a:t>
            </a:r>
            <a:r>
              <a:rPr lang="cs-CZ" i="1" dirty="0" smtClean="0"/>
              <a:t>Příruční </a:t>
            </a:r>
            <a:r>
              <a:rPr lang="cs-CZ" i="1" dirty="0"/>
              <a:t>slovník jazyka českého</a:t>
            </a:r>
            <a:r>
              <a:rPr lang="cs-CZ" dirty="0"/>
              <a:t> (1935‒1957) obsahuje zhruba 250 000 heslových slov, nezaznamenává však slovní zásobu </a:t>
            </a:r>
            <a:r>
              <a:rPr lang="cs-CZ" dirty="0" smtClean="0"/>
              <a:t>češtiny</a:t>
            </a:r>
            <a:r>
              <a:rPr lang="cs-CZ" dirty="0"/>
              <a:t> v úplnosti. </a:t>
            </a:r>
            <a:endParaRPr lang="cs-CZ" dirty="0" smtClean="0"/>
          </a:p>
          <a:p>
            <a:r>
              <a:rPr lang="cs-CZ" dirty="0" smtClean="0"/>
              <a:t>Znalostí </a:t>
            </a:r>
            <a:r>
              <a:rPr lang="cs-CZ" dirty="0"/>
              <a:t>všech slov mateřského </a:t>
            </a:r>
            <a:r>
              <a:rPr lang="cs-CZ" dirty="0" smtClean="0"/>
              <a:t>jazyka</a:t>
            </a:r>
            <a:r>
              <a:rPr lang="cs-CZ" dirty="0"/>
              <a:t> nedisponuje ani žádný mluvčí. </a:t>
            </a:r>
            <a:endParaRPr lang="cs-CZ" dirty="0" smtClean="0"/>
          </a:p>
          <a:p>
            <a:r>
              <a:rPr lang="cs-CZ" dirty="0" smtClean="0"/>
              <a:t>Odhaduje </a:t>
            </a:r>
            <a:r>
              <a:rPr lang="cs-CZ" dirty="0"/>
              <a:t>se, že </a:t>
            </a:r>
            <a:r>
              <a:rPr lang="cs-CZ" b="1" i="1" dirty="0"/>
              <a:t>aktivní slovní zásoba</a:t>
            </a:r>
            <a:r>
              <a:rPr lang="cs-CZ" dirty="0"/>
              <a:t> (kterou jedinec užívá v mluvených a psaných projevech) je tvořena zhruba 5 000‒10 000 </a:t>
            </a:r>
            <a:r>
              <a:rPr lang="cs-CZ" dirty="0" smtClean="0"/>
              <a:t>jednotkami </a:t>
            </a:r>
            <a:r>
              <a:rPr lang="cs-CZ" dirty="0"/>
              <a:t>(v závislosti na věku, mentálních schopnostech, vzdělání, sociálním zařazení apod.).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8004" y="767442"/>
            <a:ext cx="2369003" cy="15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9512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Lexikon – základní 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8756686" cy="4023360"/>
          </a:xfrm>
        </p:spPr>
        <p:txBody>
          <a:bodyPr/>
          <a:lstStyle/>
          <a:p>
            <a:r>
              <a:rPr lang="cs-CZ" b="1" i="1" dirty="0"/>
              <a:t>Pasivní slovní zásoba</a:t>
            </a:r>
            <a:r>
              <a:rPr lang="cs-CZ" dirty="0"/>
              <a:t> (které jedinec rozumí, ale aktivně ji neužívá) bývá šestinásobkem aktivního slovníku. Rozsahu pasivní slovní zásoby současného středoškolsky vzdělaného rodilého mluvčího </a:t>
            </a:r>
            <a:r>
              <a:rPr lang="cs-CZ" dirty="0" smtClean="0"/>
              <a:t>češtiny</a:t>
            </a:r>
            <a:r>
              <a:rPr lang="cs-CZ" dirty="0"/>
              <a:t> přibližně odpovídá </a:t>
            </a:r>
            <a:r>
              <a:rPr lang="cs-CZ" i="1" dirty="0"/>
              <a:t>Slovník spisovné češtiny pro školu a veřejnost</a:t>
            </a:r>
            <a:r>
              <a:rPr lang="cs-CZ" dirty="0"/>
              <a:t>,  který ve druhém vydání (</a:t>
            </a:r>
            <a:r>
              <a:rPr lang="cs-CZ" i="1" dirty="0" smtClean="0"/>
              <a:t>SSČ</a:t>
            </a:r>
            <a:r>
              <a:rPr lang="cs-CZ" dirty="0"/>
              <a:t>, 1994) zaznamenává 45 366 heslových slov a 62 872 lexémů. </a:t>
            </a:r>
            <a:endParaRPr lang="cs-CZ" dirty="0" smtClean="0"/>
          </a:p>
          <a:p>
            <a:r>
              <a:rPr lang="cs-CZ" dirty="0" smtClean="0"/>
              <a:t>Statistické </a:t>
            </a:r>
            <a:r>
              <a:rPr lang="cs-CZ" dirty="0"/>
              <a:t>výzkumy k tomu připojují poznání, že např. znalost 10 000 nejfrekventovanějších lexémů vystačí na porozumění cca 91 % libovolného textu, znalost 50 000 lexémů na porozumění cca 98 % </a:t>
            </a:r>
            <a:r>
              <a:rPr lang="cs-CZ" dirty="0" smtClean="0"/>
              <a:t>textu.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8004" y="767442"/>
            <a:ext cx="2369003" cy="15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1841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Lexikon – základní 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8764851" cy="4023360"/>
          </a:xfrm>
        </p:spPr>
        <p:txBody>
          <a:bodyPr/>
          <a:lstStyle/>
          <a:p>
            <a:r>
              <a:rPr lang="cs-CZ" dirty="0"/>
              <a:t>Složení slovní zásoby lze sledovat také z hlediska dichotomie </a:t>
            </a:r>
            <a:r>
              <a:rPr lang="cs-CZ" b="1" dirty="0"/>
              <a:t>základ</a:t>
            </a:r>
            <a:r>
              <a:rPr lang="cs-CZ" dirty="0"/>
              <a:t> (</a:t>
            </a:r>
            <a:r>
              <a:rPr lang="cs-CZ" b="1" dirty="0"/>
              <a:t>jádro</a:t>
            </a:r>
            <a:r>
              <a:rPr lang="cs-CZ" dirty="0"/>
              <a:t>) </a:t>
            </a:r>
            <a:r>
              <a:rPr lang="cs-CZ" b="1" dirty="0"/>
              <a:t>×</a:t>
            </a:r>
            <a:r>
              <a:rPr lang="cs-CZ" dirty="0"/>
              <a:t> </a:t>
            </a:r>
            <a:r>
              <a:rPr lang="cs-CZ" b="1" dirty="0"/>
              <a:t>okrajové vrstvy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K</a:t>
            </a:r>
            <a:r>
              <a:rPr lang="cs-CZ" dirty="0"/>
              <a:t> základu patří např. slova </a:t>
            </a:r>
            <a:r>
              <a:rPr lang="cs-CZ" i="1" dirty="0"/>
              <a:t>dům</a:t>
            </a:r>
            <a:r>
              <a:rPr lang="cs-CZ" dirty="0"/>
              <a:t>, </a:t>
            </a:r>
            <a:r>
              <a:rPr lang="cs-CZ" i="1" dirty="0"/>
              <a:t>hlava</a:t>
            </a:r>
            <a:r>
              <a:rPr lang="cs-CZ" dirty="0"/>
              <a:t>, </a:t>
            </a:r>
            <a:r>
              <a:rPr lang="cs-CZ" i="1" dirty="0"/>
              <a:t>sůl</a:t>
            </a:r>
            <a:r>
              <a:rPr lang="cs-CZ" dirty="0"/>
              <a:t>, </a:t>
            </a:r>
            <a:r>
              <a:rPr lang="cs-CZ" i="1" dirty="0"/>
              <a:t>dělat</a:t>
            </a:r>
            <a:r>
              <a:rPr lang="cs-CZ" dirty="0"/>
              <a:t>, </a:t>
            </a:r>
            <a:r>
              <a:rPr lang="cs-CZ" i="1" dirty="0"/>
              <a:t>jít</a:t>
            </a:r>
            <a:r>
              <a:rPr lang="cs-CZ" dirty="0"/>
              <a:t>, </a:t>
            </a:r>
            <a:r>
              <a:rPr lang="cs-CZ" i="1" dirty="0"/>
              <a:t>spát</a:t>
            </a:r>
            <a:r>
              <a:rPr lang="cs-CZ" dirty="0"/>
              <a:t>, okrajové vrstvy tvoří slova zastarávající, knižní, neologismy apod. Pojetí slovníkového základu však mohou být </a:t>
            </a:r>
            <a:r>
              <a:rPr lang="cs-CZ" dirty="0" smtClean="0"/>
              <a:t>různá: </a:t>
            </a:r>
            <a:r>
              <a:rPr lang="cs-CZ" dirty="0"/>
              <a:t>vedle (a) </a:t>
            </a:r>
            <a:r>
              <a:rPr lang="cs-CZ" b="1" dirty="0"/>
              <a:t>teorie základního slovního fondu </a:t>
            </a:r>
            <a:r>
              <a:rPr lang="cs-CZ" dirty="0"/>
              <a:t>(tvořeného slovy, která jsou v </a:t>
            </a:r>
            <a:r>
              <a:rPr lang="cs-CZ" dirty="0" smtClean="0"/>
              <a:t>jazyku</a:t>
            </a:r>
            <a:r>
              <a:rPr lang="cs-CZ" dirty="0"/>
              <a:t> odedávna a vyznačují se stabilitou), např. (b) </a:t>
            </a:r>
            <a:r>
              <a:rPr lang="cs-CZ" b="1" dirty="0"/>
              <a:t>sociologické pojetí klíčových slov </a:t>
            </a:r>
            <a:r>
              <a:rPr lang="cs-CZ" dirty="0"/>
              <a:t>(tzv. slova klíčová charakterizují jistý společenský útvar ‒ např. </a:t>
            </a:r>
            <a:r>
              <a:rPr lang="cs-CZ" i="1" dirty="0"/>
              <a:t>buržoa</a:t>
            </a:r>
            <a:r>
              <a:rPr lang="cs-CZ" dirty="0"/>
              <a:t>, </a:t>
            </a:r>
            <a:r>
              <a:rPr lang="cs-CZ" i="1" dirty="0"/>
              <a:t>proletář</a:t>
            </a:r>
            <a:r>
              <a:rPr lang="cs-CZ" dirty="0"/>
              <a:t>, tzv. </a:t>
            </a:r>
            <a:r>
              <a:rPr lang="cs-CZ" u="sng" dirty="0"/>
              <a:t>slova </a:t>
            </a:r>
            <a:r>
              <a:rPr lang="cs-CZ" u="sng" dirty="0" smtClean="0"/>
              <a:t>svědecká </a:t>
            </a:r>
            <a:r>
              <a:rPr lang="cs-CZ" dirty="0" smtClean="0"/>
              <a:t>signalizují </a:t>
            </a:r>
            <a:r>
              <a:rPr lang="cs-CZ" dirty="0"/>
              <a:t>novou historickou etapu ‒ např. </a:t>
            </a:r>
            <a:r>
              <a:rPr lang="cs-CZ" i="1" dirty="0" smtClean="0"/>
              <a:t>koks</a:t>
            </a:r>
            <a:r>
              <a:rPr lang="cs-CZ" dirty="0" smtClean="0"/>
              <a:t>), </a:t>
            </a:r>
            <a:r>
              <a:rPr lang="cs-CZ" dirty="0"/>
              <a:t>(c) strukturní teorie </a:t>
            </a:r>
            <a:r>
              <a:rPr lang="cs-CZ" b="1" dirty="0" smtClean="0"/>
              <a:t>centra </a:t>
            </a:r>
            <a:r>
              <a:rPr lang="cs-CZ" b="1" dirty="0"/>
              <a:t>a periferie</a:t>
            </a:r>
            <a:r>
              <a:rPr lang="cs-CZ" dirty="0"/>
              <a:t> (centrum tvoří slova neodvozená, sémanticky základní, stylově neutrální, produktivní, frekventovaná).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8004" y="767442"/>
            <a:ext cx="2369003" cy="15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5807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lexikon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92D050"/>
              </a:buClr>
              <a:buNone/>
            </a:pPr>
            <a:r>
              <a:rPr lang="cs-CZ" dirty="0" smtClean="0"/>
              <a:t>Příznak cizosti LJ: </a:t>
            </a:r>
            <a:r>
              <a:rPr lang="cs-CZ" i="1" dirty="0" smtClean="0"/>
              <a:t>logika – </a:t>
            </a:r>
            <a:r>
              <a:rPr lang="cs-CZ" i="1" dirty="0" err="1" smtClean="0"/>
              <a:t>umnice</a:t>
            </a:r>
            <a:r>
              <a:rPr lang="cs-CZ" i="1" dirty="0" smtClean="0"/>
              <a:t>; demokracie – lidovláda;</a:t>
            </a:r>
            <a:r>
              <a:rPr lang="cs-CZ" dirty="0" smtClean="0"/>
              <a:t> jde o příklady, kdy je cizí slovo neutrální; otázka postoje mluvčích k cizích LJ (?)</a:t>
            </a:r>
          </a:p>
          <a:p>
            <a:pPr marL="128016" lvl="1" indent="0">
              <a:buClr>
                <a:srgbClr val="92D050"/>
              </a:buClr>
              <a:buNone/>
            </a:pPr>
            <a:r>
              <a:rPr lang="cs-CZ" dirty="0" smtClean="0"/>
              <a:t>Germanismy (</a:t>
            </a:r>
            <a:r>
              <a:rPr lang="cs-CZ" i="1" dirty="0" smtClean="0"/>
              <a:t>šmejd, tuplák, akorát, pimprle</a:t>
            </a:r>
            <a:r>
              <a:rPr lang="cs-CZ" dirty="0" smtClean="0"/>
              <a:t>)</a:t>
            </a:r>
          </a:p>
          <a:p>
            <a:pPr marL="128016" lvl="1" indent="0">
              <a:buClr>
                <a:srgbClr val="92D050"/>
              </a:buClr>
              <a:buNone/>
            </a:pPr>
            <a:r>
              <a:rPr lang="cs-CZ" dirty="0" smtClean="0"/>
              <a:t>Anglicismy (</a:t>
            </a:r>
            <a:r>
              <a:rPr lang="cs-CZ" i="1" dirty="0" smtClean="0"/>
              <a:t>market, </a:t>
            </a:r>
            <a:r>
              <a:rPr lang="cs-CZ" i="1" dirty="0" err="1" smtClean="0"/>
              <a:t>shop</a:t>
            </a:r>
            <a:r>
              <a:rPr lang="cs-CZ" i="1" dirty="0" smtClean="0"/>
              <a:t>, show</a:t>
            </a:r>
            <a:r>
              <a:rPr lang="cs-CZ" dirty="0" smtClean="0"/>
              <a:t>)</a:t>
            </a:r>
          </a:p>
          <a:p>
            <a:pPr lvl="1">
              <a:buClr>
                <a:srgbClr val="92D050"/>
              </a:buClr>
              <a:buFont typeface="Wingdings" panose="05000000000000000000" pitchFamily="2" charset="2"/>
              <a:buChar char="ü"/>
            </a:pPr>
            <a:endParaRPr lang="cs-CZ" dirty="0"/>
          </a:p>
          <a:p>
            <a:pPr marL="0" indent="0">
              <a:buClr>
                <a:srgbClr val="92D050"/>
              </a:buClr>
              <a:buNone/>
            </a:pPr>
            <a:r>
              <a:rPr lang="cs-CZ" dirty="0" smtClean="0"/>
              <a:t>LJ a expresivita: </a:t>
            </a:r>
            <a:r>
              <a:rPr lang="cs-CZ" u="sng" dirty="0" smtClean="0"/>
              <a:t>kladná</a:t>
            </a:r>
            <a:r>
              <a:rPr lang="cs-CZ" dirty="0" smtClean="0"/>
              <a:t> (familiární): </a:t>
            </a:r>
            <a:r>
              <a:rPr lang="cs-CZ" i="1" dirty="0" err="1" smtClean="0"/>
              <a:t>brácha</a:t>
            </a:r>
            <a:r>
              <a:rPr lang="cs-CZ" i="1" dirty="0" smtClean="0"/>
              <a:t>, tetička, hajat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u="sng" dirty="0" smtClean="0"/>
              <a:t>záporná</a:t>
            </a:r>
            <a:r>
              <a:rPr lang="cs-CZ" dirty="0" smtClean="0"/>
              <a:t> (pejorativní): </a:t>
            </a:r>
            <a:r>
              <a:rPr lang="cs-CZ" i="1" dirty="0" smtClean="0"/>
              <a:t>šplhoun, vyvrhel, </a:t>
            </a:r>
            <a:r>
              <a:rPr lang="cs-CZ" i="1" dirty="0" err="1" smtClean="0"/>
              <a:t>blít</a:t>
            </a:r>
            <a:r>
              <a:rPr lang="cs-CZ" i="1" dirty="0"/>
              <a:t> </a:t>
            </a:r>
            <a:r>
              <a:rPr lang="cs-CZ" i="1" dirty="0" smtClean="0"/>
              <a:t>/</a:t>
            </a:r>
            <a:r>
              <a:rPr lang="cs-CZ" i="1" dirty="0" err="1" smtClean="0"/>
              <a:t>blejt</a:t>
            </a:r>
            <a:r>
              <a:rPr lang="cs-CZ" i="1" dirty="0" smtClean="0"/>
              <a:t>/, </a:t>
            </a:r>
            <a:r>
              <a:rPr lang="cs-CZ" i="1" dirty="0" err="1" smtClean="0"/>
              <a:t>lump,vyžle</a:t>
            </a:r>
            <a:endParaRPr lang="cs-CZ" i="1" dirty="0" smtClean="0"/>
          </a:p>
          <a:p>
            <a:pPr marL="0" indent="0">
              <a:buClr>
                <a:srgbClr val="92D050"/>
              </a:buClr>
              <a:buNone/>
            </a:pPr>
            <a:r>
              <a:rPr lang="cs-CZ" dirty="0" err="1" smtClean="0"/>
              <a:t>Publicismy</a:t>
            </a:r>
            <a:r>
              <a:rPr lang="cs-CZ" dirty="0" smtClean="0"/>
              <a:t>: </a:t>
            </a:r>
            <a:r>
              <a:rPr lang="cs-CZ" i="1" dirty="0" smtClean="0"/>
              <a:t>supercena</a:t>
            </a:r>
            <a:r>
              <a:rPr lang="cs-CZ" dirty="0" smtClean="0"/>
              <a:t> + dobová označení podle aktuálních událostí (</a:t>
            </a:r>
            <a:r>
              <a:rPr lang="cs-CZ" i="1" dirty="0" err="1" smtClean="0"/>
              <a:t>brexit</a:t>
            </a:r>
            <a:r>
              <a:rPr lang="cs-CZ" dirty="0" smtClean="0"/>
              <a:t>)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dirty="0" smtClean="0"/>
              <a:t>Knižní LJ: spisovné projevy vyššího stylu, ALE (?), v každém případě nižší F (</a:t>
            </a:r>
            <a:r>
              <a:rPr lang="cs-CZ" i="1" dirty="0" smtClean="0"/>
              <a:t>chmury, odejmout, poryv, zora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28206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2186</TotalTime>
  <Words>1847</Words>
  <Application>Microsoft Office PowerPoint</Application>
  <PresentationFormat>Širokoúhlá obrazovka</PresentationFormat>
  <Paragraphs>149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Calibri</vt:lpstr>
      <vt:lpstr>Tw Cen MT</vt:lpstr>
      <vt:lpstr>Tw Cen MT Condensed</vt:lpstr>
      <vt:lpstr>Wingdings</vt:lpstr>
      <vt:lpstr>Wingdings 3</vt:lpstr>
      <vt:lpstr>Integrál</vt:lpstr>
      <vt:lpstr>Jazykové praktikum (UJPQ) – Lexikologie</vt:lpstr>
      <vt:lpstr>Lexikologie a lexikografie</vt:lpstr>
      <vt:lpstr>Lexikologie a lexikografie</vt:lpstr>
      <vt:lpstr>Lexikální význam</vt:lpstr>
      <vt:lpstr>Lexikon – základní charakteristika</vt:lpstr>
      <vt:lpstr>Lexikon – základní charakteristika</vt:lpstr>
      <vt:lpstr>Lexikon – základní charakteristika</vt:lpstr>
      <vt:lpstr>Lexikon – základní charakteristika</vt:lpstr>
      <vt:lpstr>lexikon</vt:lpstr>
      <vt:lpstr>lexikon</vt:lpstr>
      <vt:lpstr>Lexikologie a lexikografie</vt:lpstr>
      <vt:lpstr>Lexikologie a lexikografie</vt:lpstr>
      <vt:lpstr>lexikografie</vt:lpstr>
      <vt:lpstr>Lexikon – významové vztahy</vt:lpstr>
      <vt:lpstr>Lexikon – významové vztahy</vt:lpstr>
      <vt:lpstr>Lexikon – významové vztahy</vt:lpstr>
      <vt:lpstr>Lexikon – významové vztahy</vt:lpstr>
      <vt:lpstr>Lexikon – významové vztahy</vt:lpstr>
      <vt:lpstr>Lexikon - expresivita</vt:lpstr>
      <vt:lpstr>Lexikon - expresivita</vt:lpstr>
      <vt:lpstr>Obrazné pojmenování</vt:lpstr>
      <vt:lpstr>Metafora a její druhy</vt:lpstr>
      <vt:lpstr>Metafora a její druhy</vt:lpstr>
      <vt:lpstr>Metonymie a její druhy</vt:lpstr>
      <vt:lpstr>Metonymie a její druhy</vt:lpstr>
      <vt:lpstr>Vývoj slovní zásoby</vt:lpstr>
      <vt:lpstr>Frazeologie a idiomatika</vt:lpstr>
      <vt:lpstr>Literatura</vt:lpstr>
    </vt:vector>
  </TitlesOfParts>
  <Company>PdF UP Olomouc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jazyka Sémiotika a teorie (jazykového) znaku</dc:title>
  <dc:creator>Kříž Michal</dc:creator>
  <cp:lastModifiedBy>Kříž Michal</cp:lastModifiedBy>
  <cp:revision>164</cp:revision>
  <dcterms:created xsi:type="dcterms:W3CDTF">2016-10-06T07:56:26Z</dcterms:created>
  <dcterms:modified xsi:type="dcterms:W3CDTF">2018-11-13T13:19:45Z</dcterms:modified>
</cp:coreProperties>
</file>