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6" r:id="rId16"/>
    <p:sldId id="277" r:id="rId17"/>
    <p:sldId id="278" r:id="rId18"/>
    <p:sldId id="279" r:id="rId19"/>
    <p:sldId id="280" r:id="rId20"/>
    <p:sldId id="283" r:id="rId21"/>
    <p:sldId id="281" r:id="rId22"/>
    <p:sldId id="284" r:id="rId23"/>
    <p:sldId id="282" r:id="rId24"/>
    <p:sldId id="271" r:id="rId25"/>
    <p:sldId id="285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80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06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31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8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1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6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0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6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2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66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echency.org/slovnik/KONVERZ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echency.org/slovnik/ZKRATK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echency.org/slovnik/ONOMAZIOLOGICK%C3%81%20TEORIE%20SLOVOTVORB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" TargetMode="External"/><Relationship Id="rId2" Type="http://schemas.openxmlformats.org/officeDocument/2006/relationships/hyperlink" Target="https://library.upol.cz/arl-upol/cs/detail-upol_us_cat-0039328-Mluvnice-soucasne-cestiny/?disprec=2&amp;iset=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echency.org/slovnik/SLOVOTVORN%C3%81%20FUNDA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echency.org/slovnik/SLOVOTVORN%C3%9D%20Z%C3%81KLA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echency.org/slovnik/DERIV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597400"/>
            <a:ext cx="7772400" cy="1825777"/>
          </a:xfrm>
        </p:spPr>
        <p:txBody>
          <a:bodyPr>
            <a:normAutofit/>
          </a:bodyPr>
          <a:lstStyle/>
          <a:p>
            <a:r>
              <a:rPr lang="cs-CZ" sz="4400" dirty="0" smtClean="0"/>
              <a:t>Jazykové praktikum (UJPQ) – tvarosloví 4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 8.00 – </a:t>
            </a:r>
            <a:r>
              <a:rPr lang="cs-CZ" dirty="0"/>
              <a:t>8</a:t>
            </a:r>
            <a:r>
              <a:rPr lang="cs-CZ" dirty="0" smtClean="0"/>
              <a:t>.45 (</a:t>
            </a:r>
            <a:r>
              <a:rPr lang="cs-CZ" dirty="0" err="1" smtClean="0"/>
              <a:t>př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 8.45 – 10.15 (se)</a:t>
            </a:r>
          </a:p>
          <a:p>
            <a:r>
              <a:rPr lang="cs-CZ" dirty="0" smtClean="0"/>
              <a:t>St 13.15 – 14.45 (se)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49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(d) </a:t>
            </a:r>
            <a:r>
              <a:rPr lang="cs-CZ" b="1" dirty="0" smtClean="0"/>
              <a:t>kombinované odvozování</a:t>
            </a:r>
            <a:r>
              <a:rPr lang="cs-CZ" dirty="0" smtClean="0"/>
              <a:t>, tj. tvoření více afixy najednou (před i za kořen, tj. prefix + SL sufix; prefix + koncovka; prefix + KM).</a:t>
            </a:r>
          </a:p>
          <a:p>
            <a:r>
              <a:rPr lang="cs-CZ" i="1" dirty="0" smtClean="0"/>
              <a:t>Koleno </a:t>
            </a:r>
            <a:r>
              <a:rPr lang="cs-CZ" i="1" dirty="0" smtClean="0">
                <a:cs typeface="Calibri"/>
              </a:rPr>
              <a:t>→ </a:t>
            </a:r>
            <a:r>
              <a:rPr lang="cs-CZ" i="1" u="sng" dirty="0" smtClean="0">
                <a:cs typeface="Calibri"/>
              </a:rPr>
              <a:t>pod</a:t>
            </a:r>
            <a:r>
              <a:rPr lang="cs-CZ" i="1" dirty="0" smtClean="0">
                <a:cs typeface="Calibri"/>
              </a:rPr>
              <a:t>-kolen-</a:t>
            </a:r>
            <a:r>
              <a:rPr lang="cs-CZ" i="1" u="sng" dirty="0" smtClean="0">
                <a:cs typeface="Calibri"/>
              </a:rPr>
              <a:t>k</a:t>
            </a:r>
            <a:r>
              <a:rPr lang="cs-CZ" i="1" dirty="0" smtClean="0">
                <a:cs typeface="Calibri"/>
              </a:rPr>
              <a:t>-a; moře → </a:t>
            </a:r>
            <a:r>
              <a:rPr lang="cs-CZ" i="1" u="sng" dirty="0" err="1" smtClean="0">
                <a:cs typeface="Calibri"/>
              </a:rPr>
              <a:t>zá</a:t>
            </a:r>
            <a:r>
              <a:rPr lang="cs-CZ" i="1" dirty="0" err="1" smtClean="0">
                <a:cs typeface="Calibri"/>
              </a:rPr>
              <a:t>-moř-</a:t>
            </a:r>
            <a:r>
              <a:rPr lang="cs-CZ" i="1" u="sng" dirty="0" err="1" smtClean="0">
                <a:cs typeface="Calibri"/>
              </a:rPr>
              <a:t>í</a:t>
            </a:r>
            <a:r>
              <a:rPr lang="cs-CZ" i="1" dirty="0" smtClean="0">
                <a:cs typeface="Calibri"/>
              </a:rPr>
              <a:t>; schopný → </a:t>
            </a:r>
            <a:r>
              <a:rPr lang="cs-CZ" i="1" u="sng" dirty="0" smtClean="0">
                <a:cs typeface="Calibri"/>
              </a:rPr>
              <a:t>u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schopn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i</a:t>
            </a:r>
            <a:r>
              <a:rPr lang="cs-CZ" i="1" dirty="0" smtClean="0">
                <a:cs typeface="Calibri"/>
              </a:rPr>
              <a:t>-t</a:t>
            </a:r>
          </a:p>
          <a:p>
            <a:r>
              <a:rPr lang="cs-CZ" i="1" dirty="0" smtClean="0"/>
              <a:t>     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</a:t>
            </a:r>
            <a:r>
              <a:rPr lang="cs-CZ" u="sng" dirty="0" err="1" smtClean="0"/>
              <a:t>cirkumfix</a:t>
            </a:r>
            <a:r>
              <a:rPr lang="cs-CZ" dirty="0" smtClean="0"/>
              <a:t>, tj. kombinace vázaných, vzájemně podmíněných afixů.</a:t>
            </a:r>
          </a:p>
          <a:p>
            <a:endParaRPr lang="cs-CZ" dirty="0"/>
          </a:p>
          <a:p>
            <a:r>
              <a:rPr lang="cs-CZ" dirty="0" smtClean="0"/>
              <a:t>+ odsunutí afixů, tj. </a:t>
            </a:r>
            <a:r>
              <a:rPr lang="cs-CZ" u="sng" dirty="0" err="1" smtClean="0"/>
              <a:t>deprefixace</a:t>
            </a:r>
            <a:r>
              <a:rPr lang="cs-CZ" dirty="0" smtClean="0"/>
              <a:t> (</a:t>
            </a:r>
            <a:r>
              <a:rPr lang="cs-CZ" i="1" dirty="0" smtClean="0"/>
              <a:t>útes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tes; poslat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</a:t>
            </a:r>
            <a:r>
              <a:rPr lang="cs-CZ" i="1" dirty="0" err="1" smtClean="0">
                <a:cs typeface="Calibri"/>
              </a:rPr>
              <a:t>slát</a:t>
            </a:r>
            <a:r>
              <a:rPr lang="cs-CZ" dirty="0" smtClean="0">
                <a:cs typeface="Calibri"/>
              </a:rPr>
              <a:t>), </a:t>
            </a:r>
            <a:r>
              <a:rPr lang="cs-CZ" u="sng" dirty="0" err="1" smtClean="0">
                <a:cs typeface="Calibri"/>
              </a:rPr>
              <a:t>desufixace</a:t>
            </a:r>
            <a:r>
              <a:rPr lang="cs-CZ" dirty="0" smtClean="0">
                <a:cs typeface="Calibri"/>
              </a:rPr>
              <a:t> (</a:t>
            </a:r>
            <a:r>
              <a:rPr lang="cs-CZ" i="1" dirty="0" smtClean="0">
                <a:cs typeface="Calibri"/>
              </a:rPr>
              <a:t>krásný → krás-a</a:t>
            </a:r>
            <a:r>
              <a:rPr lang="cs-CZ" dirty="0" smtClean="0">
                <a:cs typeface="Calibri"/>
              </a:rPr>
              <a:t>) nebo </a:t>
            </a:r>
            <a:r>
              <a:rPr lang="cs-CZ" dirty="0" err="1" smtClean="0">
                <a:cs typeface="Calibri"/>
              </a:rPr>
              <a:t>resufixace</a:t>
            </a:r>
            <a:r>
              <a:rPr lang="cs-CZ" dirty="0" smtClean="0">
                <a:cs typeface="Calibri"/>
              </a:rPr>
              <a:t>, tj. záměně sufixů (</a:t>
            </a:r>
            <a:r>
              <a:rPr lang="cs-CZ" i="1" dirty="0" smtClean="0">
                <a:cs typeface="Calibri"/>
              </a:rPr>
              <a:t>vousatý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vous-</a:t>
            </a:r>
            <a:r>
              <a:rPr lang="cs-CZ" i="1" u="sng" dirty="0" err="1" smtClean="0">
                <a:cs typeface="Calibri"/>
              </a:rPr>
              <a:t>áč</a:t>
            </a:r>
            <a:r>
              <a:rPr lang="cs-CZ" dirty="0">
                <a:cs typeface="Calibri"/>
              </a:rPr>
              <a:t>)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42" y="3690259"/>
            <a:ext cx="423898" cy="42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2061556" y="3449782"/>
            <a:ext cx="448888" cy="590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2061556" y="3449782"/>
            <a:ext cx="1429789" cy="590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KOMPOZICE:</a:t>
            </a:r>
          </a:p>
          <a:p>
            <a:r>
              <a:rPr lang="cs-CZ" dirty="0" smtClean="0"/>
              <a:t>(a) </a:t>
            </a:r>
            <a:r>
              <a:rPr lang="cs-CZ" b="1" dirty="0" smtClean="0"/>
              <a:t>juxtapozice</a:t>
            </a:r>
            <a:r>
              <a:rPr lang="cs-CZ" dirty="0" smtClean="0"/>
              <a:t> (spřahování): pouhé slovní spojení vystupující jako </a:t>
            </a:r>
            <a:r>
              <a:rPr lang="cs-CZ" dirty="0" err="1" smtClean="0"/>
              <a:t>samosttané</a:t>
            </a:r>
            <a:r>
              <a:rPr lang="cs-CZ" dirty="0" smtClean="0"/>
              <a:t> slovní spojení (</a:t>
            </a:r>
            <a:r>
              <a:rPr lang="cs-CZ" i="1" dirty="0" smtClean="0"/>
              <a:t>země třesení </a:t>
            </a:r>
            <a:r>
              <a:rPr lang="cs-CZ" i="1" dirty="0" smtClean="0">
                <a:cs typeface="Calibri"/>
              </a:rPr>
              <a:t>→ zemětřesení; šest a třicet → šestatřicet</a:t>
            </a:r>
            <a:r>
              <a:rPr lang="cs-CZ" dirty="0" smtClean="0">
                <a:cs typeface="Calibri"/>
              </a:rPr>
              <a:t>)</a:t>
            </a:r>
          </a:p>
          <a:p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  </a:t>
            </a:r>
            <a:r>
              <a:rPr lang="cs-CZ" u="sng" dirty="0" smtClean="0">
                <a:cs typeface="Calibri"/>
              </a:rPr>
              <a:t>pozn</a:t>
            </a:r>
            <a:r>
              <a:rPr lang="cs-CZ" dirty="0" smtClean="0">
                <a:cs typeface="Calibri"/>
              </a:rPr>
              <a:t>. spojení autosémantických slov se synsémantickými </a:t>
            </a:r>
            <a:r>
              <a:rPr lang="cs-CZ" i="1" dirty="0" smtClean="0">
                <a:cs typeface="Calibri"/>
              </a:rPr>
              <a:t>→ </a:t>
            </a:r>
            <a:r>
              <a:rPr lang="cs-CZ" dirty="0" smtClean="0">
                <a:cs typeface="Calibri"/>
              </a:rPr>
              <a:t>příslovečné spřežky (</a:t>
            </a:r>
            <a:r>
              <a:rPr lang="cs-CZ" i="1" dirty="0" smtClean="0">
                <a:cs typeface="Calibri"/>
              </a:rPr>
              <a:t>zpravidla, potichu, nalevo</a:t>
            </a:r>
            <a:r>
              <a:rPr lang="cs-CZ" dirty="0" smtClean="0">
                <a:cs typeface="Calibri"/>
              </a:rPr>
              <a:t>), jde o přechod k derivaci (prefixaci).</a:t>
            </a:r>
          </a:p>
          <a:p>
            <a:r>
              <a:rPr lang="cs-CZ" dirty="0" smtClean="0">
                <a:cs typeface="Calibri"/>
              </a:rPr>
              <a:t>(b) </a:t>
            </a:r>
            <a:r>
              <a:rPr lang="cs-CZ" b="1" dirty="0" err="1" smtClean="0">
                <a:cs typeface="Calibri"/>
              </a:rPr>
              <a:t>bezafixální</a:t>
            </a:r>
            <a:r>
              <a:rPr lang="cs-CZ" b="1" dirty="0" smtClean="0">
                <a:cs typeface="Calibri"/>
              </a:rPr>
              <a:t> kompozice</a:t>
            </a:r>
            <a:r>
              <a:rPr lang="cs-CZ" dirty="0" smtClean="0">
                <a:cs typeface="Calibri"/>
              </a:rPr>
              <a:t>: slova jsou spojena spojovacím morfémem (</a:t>
            </a:r>
            <a:r>
              <a:rPr lang="cs-CZ" dirty="0" err="1" smtClean="0">
                <a:cs typeface="Calibri"/>
              </a:rPr>
              <a:t>interfixem</a:t>
            </a:r>
            <a:r>
              <a:rPr lang="cs-CZ" dirty="0" smtClean="0">
                <a:cs typeface="Calibri"/>
              </a:rPr>
              <a:t>): </a:t>
            </a:r>
            <a:r>
              <a:rPr lang="cs-CZ" i="1" dirty="0" smtClean="0">
                <a:cs typeface="Calibri"/>
              </a:rPr>
              <a:t>sladký + kyselý → </a:t>
            </a:r>
            <a:r>
              <a:rPr lang="cs-CZ" i="1" dirty="0" err="1" smtClean="0">
                <a:cs typeface="Calibri"/>
              </a:rPr>
              <a:t>sladk</a:t>
            </a:r>
            <a:r>
              <a:rPr lang="cs-CZ" i="1" dirty="0" smtClean="0">
                <a:cs typeface="Calibri"/>
              </a:rPr>
              <a:t>-o-kyselý; velký + trh → vel-e-trh; rychle + bruslit →</a:t>
            </a:r>
            <a:r>
              <a:rPr lang="cs-CZ" i="1" dirty="0" err="1" smtClean="0">
                <a:cs typeface="Calibri"/>
              </a:rPr>
              <a:t>rychl</a:t>
            </a:r>
            <a:r>
              <a:rPr lang="cs-CZ" i="1" dirty="0" smtClean="0">
                <a:cs typeface="Calibri"/>
              </a:rPr>
              <a:t>-o-bruslit </a:t>
            </a:r>
          </a:p>
          <a:p>
            <a:r>
              <a:rPr lang="cs-CZ" dirty="0" smtClean="0">
                <a:cs typeface="Calibri"/>
              </a:rPr>
              <a:t>(c) </a:t>
            </a:r>
            <a:r>
              <a:rPr lang="cs-CZ" b="1" dirty="0" smtClean="0">
                <a:cs typeface="Calibri"/>
              </a:rPr>
              <a:t>afixální kompozice</a:t>
            </a:r>
            <a:r>
              <a:rPr lang="cs-CZ" dirty="0" smtClean="0">
                <a:cs typeface="Calibri"/>
              </a:rPr>
              <a:t>: tvoření slov derivací a kompozicí zároveň, členy složenin se kombinují s afixy (SL sufixy, KM i koncovkami): </a:t>
            </a:r>
            <a:r>
              <a:rPr lang="cs-CZ" i="1" dirty="0" smtClean="0">
                <a:cs typeface="Calibri"/>
              </a:rPr>
              <a:t>psát + romány → </a:t>
            </a:r>
            <a:r>
              <a:rPr lang="cs-CZ" i="1" dirty="0" err="1" smtClean="0">
                <a:cs typeface="Calibri"/>
              </a:rPr>
              <a:t>roman</a:t>
            </a:r>
            <a:r>
              <a:rPr lang="cs-CZ" i="1" dirty="0" smtClean="0">
                <a:cs typeface="Calibri"/>
              </a:rPr>
              <a:t>-o-</a:t>
            </a:r>
            <a:r>
              <a:rPr lang="cs-CZ" i="1" dirty="0" err="1" smtClean="0">
                <a:cs typeface="Calibri"/>
              </a:rPr>
              <a:t>pis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ec</a:t>
            </a:r>
            <a:r>
              <a:rPr lang="cs-CZ" i="1" dirty="0" smtClean="0">
                <a:cs typeface="Calibri"/>
              </a:rPr>
              <a:t>; měřit + čas → čas-o-</a:t>
            </a:r>
            <a:r>
              <a:rPr lang="cs-CZ" i="1" dirty="0" err="1" smtClean="0">
                <a:cs typeface="Calibri"/>
              </a:rPr>
              <a:t>meř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ič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/ čas-o-mír-a; dávat + zprávy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zprav-o-</a:t>
            </a:r>
            <a:r>
              <a:rPr lang="cs-CZ" i="1" dirty="0" err="1" smtClean="0">
                <a:cs typeface="Calibri"/>
              </a:rPr>
              <a:t>daj</a:t>
            </a:r>
            <a:r>
              <a:rPr lang="cs-CZ" i="1" dirty="0" smtClean="0">
                <a:cs typeface="Calibri"/>
              </a:rPr>
              <a:t>-Ø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KONVERZE: spočívá v přechodu slova z jednoho slovního druhu do jiného bez formálních, afixy vyjádřených změn.</a:t>
            </a:r>
          </a:p>
          <a:p>
            <a:endParaRPr lang="cs-CZ" dirty="0" smtClean="0"/>
          </a:p>
          <a:p>
            <a:r>
              <a:rPr lang="cs-CZ" dirty="0" smtClean="0"/>
              <a:t>(a) </a:t>
            </a:r>
            <a:r>
              <a:rPr lang="cs-CZ" b="1" dirty="0" smtClean="0"/>
              <a:t>ustrnutí deklinačního paradigmatu</a:t>
            </a:r>
            <a:r>
              <a:rPr lang="cs-CZ" dirty="0" smtClean="0"/>
              <a:t>, tj. přechod z ohebného </a:t>
            </a:r>
            <a:r>
              <a:rPr lang="cs-CZ" dirty="0" smtClean="0">
                <a:cs typeface="Calibri"/>
              </a:rPr>
              <a:t>→ neohebného SD (</a:t>
            </a:r>
            <a:r>
              <a:rPr lang="cs-CZ" i="1" dirty="0" smtClean="0">
                <a:cs typeface="Calibri"/>
              </a:rPr>
              <a:t>ráno, kolem</a:t>
            </a:r>
            <a:r>
              <a:rPr lang="cs-CZ" dirty="0" smtClean="0">
                <a:cs typeface="Calibri"/>
              </a:rPr>
              <a:t>: </a:t>
            </a:r>
            <a:r>
              <a:rPr lang="cs-CZ" dirty="0" err="1" smtClean="0">
                <a:cs typeface="Calibri"/>
              </a:rPr>
              <a:t>subst</a:t>
            </a:r>
            <a:r>
              <a:rPr lang="cs-CZ" dirty="0" smtClean="0">
                <a:cs typeface="Calibri"/>
              </a:rPr>
              <a:t>. → </a:t>
            </a:r>
            <a:r>
              <a:rPr lang="cs-CZ" dirty="0" err="1" smtClean="0">
                <a:cs typeface="Calibri"/>
              </a:rPr>
              <a:t>adv</a:t>
            </a:r>
            <a:r>
              <a:rPr lang="cs-CZ" dirty="0" smtClean="0">
                <a:cs typeface="Calibri"/>
              </a:rPr>
              <a:t>.).</a:t>
            </a:r>
          </a:p>
          <a:p>
            <a:endParaRPr lang="cs-CZ" dirty="0" smtClean="0">
              <a:cs typeface="Calibri"/>
            </a:endParaRPr>
          </a:p>
          <a:p>
            <a:r>
              <a:rPr lang="cs-CZ" dirty="0" smtClean="0">
                <a:cs typeface="Calibri"/>
              </a:rPr>
              <a:t>(b) </a:t>
            </a:r>
            <a:r>
              <a:rPr lang="cs-CZ" b="1" dirty="0" smtClean="0">
                <a:cs typeface="Calibri"/>
              </a:rPr>
              <a:t>změna slovního druhu neohebného slova </a:t>
            </a:r>
            <a:r>
              <a:rPr lang="cs-CZ" dirty="0" smtClean="0">
                <a:cs typeface="Calibri"/>
              </a:rPr>
              <a:t>(</a:t>
            </a:r>
            <a:r>
              <a:rPr lang="cs-CZ" i="1" dirty="0" smtClean="0">
                <a:cs typeface="Calibri"/>
              </a:rPr>
              <a:t>kolem</a:t>
            </a:r>
            <a:r>
              <a:rPr lang="cs-CZ" dirty="0" smtClean="0">
                <a:cs typeface="Calibri"/>
              </a:rPr>
              <a:t>: </a:t>
            </a:r>
            <a:r>
              <a:rPr lang="cs-CZ" dirty="0" err="1" smtClean="0">
                <a:cs typeface="Calibri"/>
              </a:rPr>
              <a:t>adv</a:t>
            </a:r>
            <a:r>
              <a:rPr lang="cs-CZ" dirty="0" smtClean="0">
                <a:cs typeface="Calibri"/>
              </a:rPr>
              <a:t>. → </a:t>
            </a:r>
            <a:r>
              <a:rPr lang="cs-CZ" dirty="0" err="1" smtClean="0">
                <a:cs typeface="Calibri"/>
              </a:rPr>
              <a:t>prep</a:t>
            </a:r>
            <a:r>
              <a:rPr lang="cs-CZ" dirty="0" smtClean="0">
                <a:cs typeface="Calibri"/>
              </a:rPr>
              <a:t>.).</a:t>
            </a:r>
          </a:p>
          <a:p>
            <a:endParaRPr lang="cs-CZ" dirty="0" smtClean="0">
              <a:cs typeface="Calibri"/>
            </a:endParaRPr>
          </a:p>
          <a:p>
            <a:r>
              <a:rPr lang="cs-CZ" dirty="0" smtClean="0">
                <a:cs typeface="Calibri"/>
              </a:rPr>
              <a:t>(c) </a:t>
            </a:r>
            <a:r>
              <a:rPr lang="cs-CZ" b="1" dirty="0" smtClean="0">
                <a:cs typeface="Calibri"/>
              </a:rPr>
              <a:t>omezení deklinačního paradigmatu </a:t>
            </a:r>
            <a:r>
              <a:rPr lang="cs-CZ" dirty="0" smtClean="0">
                <a:cs typeface="Calibri"/>
              </a:rPr>
              <a:t>(</a:t>
            </a:r>
            <a:r>
              <a:rPr lang="cs-CZ" i="1" dirty="0" smtClean="0">
                <a:cs typeface="Calibri"/>
              </a:rPr>
              <a:t>vepřový </a:t>
            </a:r>
            <a:r>
              <a:rPr lang="cs-CZ" dirty="0" err="1" smtClean="0">
                <a:cs typeface="Calibri"/>
              </a:rPr>
              <a:t>adj</a:t>
            </a:r>
            <a:r>
              <a:rPr lang="cs-CZ" dirty="0" smtClean="0">
                <a:cs typeface="Calibri"/>
              </a:rPr>
              <a:t>. → </a:t>
            </a:r>
            <a:r>
              <a:rPr lang="cs-CZ" i="1" dirty="0" smtClean="0">
                <a:cs typeface="Calibri"/>
              </a:rPr>
              <a:t>vepřové</a:t>
            </a:r>
            <a:r>
              <a:rPr lang="cs-CZ" dirty="0" smtClean="0">
                <a:cs typeface="Calibri"/>
              </a:rPr>
              <a:t> </a:t>
            </a:r>
            <a:r>
              <a:rPr lang="cs-CZ" dirty="0" err="1" smtClean="0">
                <a:cs typeface="Calibri"/>
              </a:rPr>
              <a:t>subst</a:t>
            </a:r>
            <a:r>
              <a:rPr lang="cs-CZ" dirty="0" smtClean="0">
                <a:cs typeface="Calibri"/>
              </a:rPr>
              <a:t>. N; </a:t>
            </a:r>
            <a:r>
              <a:rPr lang="cs-CZ" i="1" dirty="0" smtClean="0">
                <a:cs typeface="Calibri"/>
              </a:rPr>
              <a:t>konečný</a:t>
            </a:r>
            <a:r>
              <a:rPr lang="cs-CZ" dirty="0" smtClean="0">
                <a:cs typeface="Calibri"/>
              </a:rPr>
              <a:t> </a:t>
            </a:r>
            <a:r>
              <a:rPr lang="cs-CZ" dirty="0" err="1" smtClean="0">
                <a:cs typeface="Calibri"/>
              </a:rPr>
              <a:t>adj</a:t>
            </a:r>
            <a:r>
              <a:rPr lang="cs-CZ" dirty="0" smtClean="0">
                <a:cs typeface="Calibri"/>
              </a:rPr>
              <a:t>. → </a:t>
            </a:r>
            <a:r>
              <a:rPr lang="cs-CZ" i="1" dirty="0" smtClean="0">
                <a:cs typeface="Calibri"/>
              </a:rPr>
              <a:t>konečná</a:t>
            </a:r>
            <a:r>
              <a:rPr lang="cs-CZ" dirty="0" smtClean="0">
                <a:cs typeface="Calibri"/>
              </a:rPr>
              <a:t> </a:t>
            </a:r>
            <a:r>
              <a:rPr lang="cs-CZ" dirty="0" err="1" smtClean="0">
                <a:cs typeface="Calibri"/>
              </a:rPr>
              <a:t>subst</a:t>
            </a:r>
            <a:r>
              <a:rPr lang="cs-CZ" dirty="0" smtClean="0">
                <a:cs typeface="Calibri"/>
              </a:rPr>
              <a:t>. F).</a:t>
            </a:r>
            <a:endParaRPr lang="cs-CZ" dirty="0"/>
          </a:p>
        </p:txBody>
      </p:sp>
      <p:pic>
        <p:nvPicPr>
          <p:cNvPr id="4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1" y="578984"/>
            <a:ext cx="1390650" cy="135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8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REFLEXIVIZACE: ojediněle se tvoří slovesa pomocí formantů –</a:t>
            </a:r>
            <a:r>
              <a:rPr lang="cs-CZ" i="1" dirty="0" smtClean="0"/>
              <a:t>se, -s</a:t>
            </a:r>
            <a:r>
              <a:rPr lang="cs-CZ" dirty="0" smtClean="0"/>
              <a:t>i, a to buď samostatně (</a:t>
            </a:r>
            <a:r>
              <a:rPr lang="cs-CZ" i="1" dirty="0" smtClean="0"/>
              <a:t>povídat </a:t>
            </a:r>
            <a:r>
              <a:rPr lang="cs-CZ" i="1" dirty="0" smtClean="0">
                <a:cs typeface="Calibri"/>
              </a:rPr>
              <a:t>→ povídat si</a:t>
            </a:r>
            <a:r>
              <a:rPr lang="cs-CZ" dirty="0" smtClean="0">
                <a:cs typeface="Calibri"/>
              </a:rPr>
              <a:t>), nebo jako </a:t>
            </a:r>
            <a:r>
              <a:rPr lang="cs-CZ" dirty="0" err="1" smtClean="0">
                <a:cs typeface="Calibri"/>
              </a:rPr>
              <a:t>spoluformanty</a:t>
            </a:r>
            <a:r>
              <a:rPr lang="cs-CZ" dirty="0" smtClean="0">
                <a:cs typeface="Calibri"/>
              </a:rPr>
              <a:t> (</a:t>
            </a:r>
            <a:r>
              <a:rPr lang="cs-CZ" i="1" dirty="0" smtClean="0">
                <a:cs typeface="Calibri"/>
              </a:rPr>
              <a:t>moudrý → umoudřit se</a:t>
            </a:r>
            <a:r>
              <a:rPr lang="cs-CZ" dirty="0" smtClean="0">
                <a:cs typeface="Calibri"/>
              </a:rPr>
              <a:t>, tj. </a:t>
            </a:r>
            <a:r>
              <a:rPr lang="cs-CZ" dirty="0" err="1" smtClean="0">
                <a:cs typeface="Calibri"/>
              </a:rPr>
              <a:t>reflexivizace</a:t>
            </a:r>
            <a:r>
              <a:rPr lang="cs-CZ" dirty="0" smtClean="0">
                <a:cs typeface="Calibri"/>
              </a:rPr>
              <a:t> + prefixace + </a:t>
            </a:r>
            <a:r>
              <a:rPr lang="cs-CZ" dirty="0" err="1" smtClean="0">
                <a:cs typeface="Calibri"/>
              </a:rPr>
              <a:t>transflexe</a:t>
            </a:r>
            <a:r>
              <a:rPr lang="cs-CZ" dirty="0" smtClean="0">
                <a:cs typeface="Calibri"/>
              </a:rPr>
              <a:t>).</a:t>
            </a:r>
          </a:p>
          <a:p>
            <a:r>
              <a:rPr lang="cs-CZ" dirty="0" smtClean="0">
                <a:cs typeface="Calibri"/>
              </a:rPr>
              <a:t>Nebo naopak: </a:t>
            </a:r>
            <a:r>
              <a:rPr lang="cs-CZ" dirty="0" err="1" smtClean="0">
                <a:cs typeface="Calibri"/>
              </a:rPr>
              <a:t>dereflexivizace</a:t>
            </a:r>
            <a:r>
              <a:rPr lang="cs-CZ" dirty="0" smtClean="0">
                <a:cs typeface="Calibri"/>
              </a:rPr>
              <a:t> (</a:t>
            </a:r>
            <a:r>
              <a:rPr lang="cs-CZ" i="1" dirty="0" smtClean="0">
                <a:cs typeface="Calibri"/>
              </a:rPr>
              <a:t>dít se → děj</a:t>
            </a:r>
            <a:r>
              <a:rPr lang="cs-CZ" dirty="0" smtClean="0">
                <a:cs typeface="Calibri"/>
              </a:rPr>
              <a:t>; </a:t>
            </a:r>
            <a:r>
              <a:rPr lang="cs-CZ" i="1" dirty="0" smtClean="0">
                <a:cs typeface="Calibri"/>
              </a:rPr>
              <a:t>dít se → dění</a:t>
            </a:r>
            <a:r>
              <a:rPr lang="cs-CZ" dirty="0" smtClean="0">
                <a:cs typeface="Calibri"/>
              </a:rPr>
              <a:t>; </a:t>
            </a:r>
            <a:r>
              <a:rPr lang="cs-CZ" i="1" dirty="0" smtClean="0">
                <a:cs typeface="Calibri"/>
              </a:rPr>
              <a:t>dotazovat se → dotazovaný</a:t>
            </a:r>
            <a:r>
              <a:rPr lang="cs-CZ" dirty="0" smtClean="0">
                <a:cs typeface="Calibri"/>
              </a:rPr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8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Slovotvorné úpravy</a:t>
            </a:r>
            <a:r>
              <a:rPr lang="cs-CZ" dirty="0" smtClean="0"/>
              <a:t>:</a:t>
            </a:r>
          </a:p>
          <a:p>
            <a:r>
              <a:rPr lang="cs-CZ" dirty="0" smtClean="0"/>
              <a:t>(1) </a:t>
            </a:r>
            <a:r>
              <a:rPr lang="cs-CZ" b="1" dirty="0" smtClean="0"/>
              <a:t>Univerbizace</a:t>
            </a:r>
            <a:r>
              <a:rPr lang="cs-CZ" dirty="0" smtClean="0"/>
              <a:t>: změna víceslovného (ustáleného) pojmenování v jednoslovné </a:t>
            </a:r>
          </a:p>
          <a:p>
            <a:r>
              <a:rPr lang="cs-CZ" dirty="0" smtClean="0"/>
              <a:t>                         </a:t>
            </a:r>
            <a:r>
              <a:rPr lang="cs-CZ" i="1" dirty="0" smtClean="0"/>
              <a:t>základní škola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základka; řidičský průkaz → řidičák</a:t>
            </a:r>
            <a:r>
              <a:rPr lang="cs-CZ" i="1" dirty="0" smtClean="0"/>
              <a:t> </a:t>
            </a:r>
            <a:endParaRPr lang="cs-CZ" i="1" dirty="0"/>
          </a:p>
          <a:p>
            <a:r>
              <a:rPr lang="cs-CZ" dirty="0" smtClean="0"/>
              <a:t>(2) </a:t>
            </a:r>
            <a:r>
              <a:rPr lang="cs-CZ" b="1" dirty="0" smtClean="0"/>
              <a:t>Abreviace</a:t>
            </a:r>
            <a:r>
              <a:rPr lang="cs-CZ" dirty="0" smtClean="0"/>
              <a:t>: zkracováním víceslovných pojmenování (sousloví) vznikají </a:t>
            </a:r>
            <a:r>
              <a:rPr lang="cs-CZ" b="1" dirty="0" smtClean="0"/>
              <a:t>zkratky</a:t>
            </a:r>
            <a:r>
              <a:rPr lang="cs-CZ" dirty="0" smtClean="0"/>
              <a:t> (</a:t>
            </a:r>
            <a:r>
              <a:rPr lang="cs-CZ" i="1" dirty="0" smtClean="0"/>
              <a:t>Česká republika </a:t>
            </a:r>
            <a:r>
              <a:rPr lang="cs-CZ" i="1" dirty="0" smtClean="0">
                <a:cs typeface="Calibri"/>
              </a:rPr>
              <a:t>→ ČR</a:t>
            </a:r>
            <a:r>
              <a:rPr lang="cs-CZ" dirty="0" smtClean="0">
                <a:cs typeface="Calibri"/>
              </a:rPr>
              <a:t>) a </a:t>
            </a:r>
            <a:r>
              <a:rPr lang="cs-CZ" b="1" dirty="0" smtClean="0">
                <a:cs typeface="Calibri"/>
              </a:rPr>
              <a:t>zkratková slova </a:t>
            </a:r>
            <a:r>
              <a:rPr lang="cs-CZ" dirty="0" smtClean="0">
                <a:cs typeface="Calibri"/>
              </a:rPr>
              <a:t>(</a:t>
            </a:r>
            <a:r>
              <a:rPr lang="cs-CZ" i="1" dirty="0" smtClean="0">
                <a:cs typeface="Calibri"/>
              </a:rPr>
              <a:t>Severočeské tukové závody → </a:t>
            </a:r>
            <a:r>
              <a:rPr lang="cs-CZ" i="1" dirty="0" err="1" smtClean="0">
                <a:cs typeface="Calibri"/>
              </a:rPr>
              <a:t>Setuza</a:t>
            </a:r>
            <a:r>
              <a:rPr lang="cs-CZ" dirty="0" smtClean="0">
                <a:cs typeface="Calibri"/>
              </a:rPr>
              <a:t>). </a:t>
            </a:r>
          </a:p>
          <a:p>
            <a:r>
              <a:rPr lang="cs-CZ" dirty="0" smtClean="0">
                <a:cs typeface="Calibri"/>
              </a:rPr>
              <a:t>Nejčastější zkratky jsou </a:t>
            </a:r>
            <a:r>
              <a:rPr lang="cs-CZ" u="sng" dirty="0" smtClean="0">
                <a:cs typeface="Calibri"/>
              </a:rPr>
              <a:t>iniciálové</a:t>
            </a:r>
            <a:r>
              <a:rPr lang="cs-CZ" dirty="0" smtClean="0">
                <a:cs typeface="Calibri"/>
              </a:rPr>
              <a:t> (vznikají z iniciál původních názvů, zapisují se velkými písmeny bez teček (OSN, DAMU). </a:t>
            </a:r>
            <a:endParaRPr lang="cs-CZ" dirty="0"/>
          </a:p>
        </p:txBody>
      </p:sp>
      <p:pic>
        <p:nvPicPr>
          <p:cNvPr id="4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1" y="578984"/>
            <a:ext cx="1390650" cy="135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82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Onomaziologické kategorie – pojmenování, </a:t>
            </a:r>
            <a:r>
              <a:rPr lang="cs-CZ" dirty="0" err="1" smtClean="0"/>
              <a:t>obv</a:t>
            </a:r>
            <a:r>
              <a:rPr lang="cs-CZ" dirty="0" smtClean="0"/>
              <a:t>. </a:t>
            </a:r>
            <a:r>
              <a:rPr lang="cs-CZ" dirty="0"/>
              <a:t>z</a:t>
            </a:r>
            <a:r>
              <a:rPr lang="cs-CZ" dirty="0" smtClean="0"/>
              <a:t>aložené na kombinaci dvou sémantických tříd, pojatých (hierarchicky) jako </a:t>
            </a:r>
            <a:r>
              <a:rPr lang="cs-CZ" b="1" dirty="0" smtClean="0"/>
              <a:t>báze</a:t>
            </a:r>
            <a:r>
              <a:rPr lang="cs-CZ" dirty="0" smtClean="0"/>
              <a:t> (kategorie určovaná = slovní druh rezultátu) a </a:t>
            </a:r>
            <a:r>
              <a:rPr lang="cs-CZ" b="1" dirty="0" smtClean="0"/>
              <a:t>příznak</a:t>
            </a:r>
            <a:r>
              <a:rPr lang="cs-CZ" dirty="0" smtClean="0"/>
              <a:t> (= kategorie určující)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Př.: (1) CHYTRÁK (kombinace +)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          ČLOVĚK (substance) = </a:t>
            </a:r>
            <a:r>
              <a:rPr lang="cs-CZ" b="1" dirty="0" smtClean="0"/>
              <a:t>báze</a:t>
            </a:r>
            <a:r>
              <a:rPr lang="cs-CZ" dirty="0" smtClean="0"/>
              <a:t> (: -</a:t>
            </a:r>
            <a:r>
              <a:rPr lang="cs-CZ" dirty="0" err="1" smtClean="0"/>
              <a:t>ák</a:t>
            </a:r>
            <a:r>
              <a:rPr lang="cs-CZ" dirty="0" smtClean="0"/>
              <a:t>)  + VLASTNOST (kvalita) = </a:t>
            </a:r>
            <a:r>
              <a:rPr lang="cs-CZ" b="1" dirty="0" smtClean="0"/>
              <a:t>příznak</a:t>
            </a:r>
            <a:r>
              <a:rPr lang="cs-CZ" dirty="0" smtClean="0"/>
              <a:t> (: chytrý)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  <a:r>
              <a:rPr lang="cs-CZ" b="1" dirty="0" smtClean="0"/>
              <a:t>báze</a:t>
            </a:r>
            <a:r>
              <a:rPr lang="cs-CZ" dirty="0" smtClean="0"/>
              <a:t> + </a:t>
            </a:r>
            <a:r>
              <a:rPr lang="cs-CZ" b="1" dirty="0" smtClean="0"/>
              <a:t>příznak</a:t>
            </a:r>
            <a:r>
              <a:rPr lang="cs-CZ" dirty="0" smtClean="0"/>
              <a:t> dávají společně člověk + chytrý = </a:t>
            </a:r>
            <a:r>
              <a:rPr lang="cs-CZ" b="1" dirty="0" smtClean="0"/>
              <a:t>chytrák </a:t>
            </a:r>
            <a:r>
              <a:rPr lang="cs-CZ" dirty="0" smtClean="0"/>
              <a:t>(MUTACE)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(2) RYCHLOST (přeměna </a:t>
            </a:r>
            <a:r>
              <a:rPr lang="cs-CZ" dirty="0" smtClean="0">
                <a:latin typeface="Calibri" panose="020F0502020204030204" pitchFamily="34" charset="0"/>
              </a:rPr>
              <a:t>→)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            VLASTNOST (kvalita) = </a:t>
            </a:r>
            <a:r>
              <a:rPr lang="cs-CZ" b="1" dirty="0" smtClean="0">
                <a:latin typeface="Calibri" panose="020F0502020204030204" pitchFamily="34" charset="0"/>
              </a:rPr>
              <a:t>báze</a:t>
            </a:r>
            <a:r>
              <a:rPr lang="cs-CZ" dirty="0" smtClean="0">
                <a:latin typeface="Calibri" panose="020F0502020204030204" pitchFamily="34" charset="0"/>
              </a:rPr>
              <a:t> (</a:t>
            </a:r>
            <a:r>
              <a:rPr lang="cs-CZ" dirty="0" err="1" smtClean="0">
                <a:latin typeface="Calibri" panose="020F0502020204030204" pitchFamily="34" charset="0"/>
              </a:rPr>
              <a:t>adj</a:t>
            </a:r>
            <a:r>
              <a:rPr lang="cs-CZ" dirty="0" smtClean="0">
                <a:latin typeface="Calibri" panose="020F0502020204030204" pitchFamily="34" charset="0"/>
              </a:rPr>
              <a:t>. </a:t>
            </a:r>
            <a:r>
              <a:rPr lang="cs-CZ" dirty="0" err="1">
                <a:latin typeface="Calibri" panose="020F0502020204030204" pitchFamily="34" charset="0"/>
              </a:rPr>
              <a:t>r</a:t>
            </a:r>
            <a:r>
              <a:rPr lang="cs-CZ" dirty="0" err="1" smtClean="0">
                <a:latin typeface="Calibri" panose="020F0502020204030204" pitchFamily="34" charset="0"/>
              </a:rPr>
              <a:t>ychl</a:t>
            </a:r>
            <a:r>
              <a:rPr lang="cs-CZ" dirty="0" smtClean="0">
                <a:latin typeface="Calibri" panose="020F0502020204030204" pitchFamily="34" charset="0"/>
              </a:rPr>
              <a:t>-ý)</a:t>
            </a:r>
            <a:r>
              <a:rPr lang="cs-CZ" dirty="0" smtClean="0"/>
              <a:t> </a:t>
            </a:r>
            <a:r>
              <a:rPr lang="cs-CZ" dirty="0" smtClean="0">
                <a:latin typeface="Calibri" panose="020F0502020204030204" pitchFamily="34" charset="0"/>
              </a:rPr>
              <a:t>→ VLASTNOST (substance) = </a:t>
            </a:r>
            <a:r>
              <a:rPr lang="cs-CZ" b="1" dirty="0" smtClean="0">
                <a:latin typeface="Calibri" panose="020F0502020204030204" pitchFamily="34" charset="0"/>
              </a:rPr>
              <a:t>báze</a:t>
            </a:r>
            <a:r>
              <a:rPr lang="cs-CZ" dirty="0" smtClean="0">
                <a:latin typeface="Calibri" panose="020F0502020204030204" pitchFamily="34" charset="0"/>
              </a:rPr>
              <a:t> (: -</a:t>
            </a:r>
            <a:r>
              <a:rPr lang="cs-CZ" dirty="0" err="1" smtClean="0">
                <a:latin typeface="Calibri" panose="020F0502020204030204" pitchFamily="34" charset="0"/>
              </a:rPr>
              <a:t>ost</a:t>
            </a:r>
            <a:r>
              <a:rPr lang="cs-CZ" dirty="0" smtClean="0">
                <a:latin typeface="Calibri" panose="020F0502020204030204" pitchFamily="34" charset="0"/>
              </a:rPr>
              <a:t>) +   </a:t>
            </a:r>
            <a:r>
              <a:rPr lang="cs-CZ" b="1" dirty="0" smtClean="0">
                <a:latin typeface="Calibri" panose="020F0502020204030204" pitchFamily="34" charset="0"/>
              </a:rPr>
              <a:t>příznak</a:t>
            </a:r>
            <a:r>
              <a:rPr lang="cs-CZ" dirty="0" smtClean="0">
                <a:latin typeface="Calibri" panose="020F0502020204030204" pitchFamily="34" charset="0"/>
              </a:rPr>
              <a:t> (: </a:t>
            </a:r>
            <a:r>
              <a:rPr lang="cs-CZ" dirty="0" err="1" smtClean="0">
                <a:latin typeface="Calibri" panose="020F0502020204030204" pitchFamily="34" charset="0"/>
              </a:rPr>
              <a:t>rychl</a:t>
            </a:r>
            <a:r>
              <a:rPr lang="cs-CZ" dirty="0" smtClean="0">
                <a:latin typeface="Calibri" panose="020F0502020204030204" pitchFamily="34" charset="0"/>
              </a:rPr>
              <a:t>-ý)   (TRANSPOZICE)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           pojmenování (nesubstanční) → zobecnění (v substanci), tj. </a:t>
            </a:r>
            <a:r>
              <a:rPr lang="cs-CZ" i="1" dirty="0" smtClean="0">
                <a:latin typeface="Calibri" panose="020F0502020204030204" pitchFamily="34" charset="0"/>
              </a:rPr>
              <a:t>rychlý</a:t>
            </a:r>
            <a:r>
              <a:rPr lang="cs-CZ" dirty="0" smtClean="0">
                <a:latin typeface="Calibri" panose="020F0502020204030204" pitchFamily="34" charset="0"/>
              </a:rPr>
              <a:t> se zobecňuje, mění (→) obecnou vlastnost </a:t>
            </a:r>
            <a:r>
              <a:rPr lang="cs-CZ" b="1" dirty="0" smtClean="0">
                <a:latin typeface="Calibri" panose="020F0502020204030204" pitchFamily="34" charset="0"/>
              </a:rPr>
              <a:t>rychlost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295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(3) UČITELKA (doplnění </a:t>
            </a:r>
            <a:r>
              <a:rPr lang="cs-CZ" dirty="0" smtClean="0">
                <a:latin typeface="Calibri" panose="020F0502020204030204" pitchFamily="34" charset="0"/>
              </a:rPr>
              <a:t>↓)</a:t>
            </a:r>
          </a:p>
          <a:p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  ČLOVĚK (substance) = </a:t>
            </a:r>
            <a:r>
              <a:rPr lang="cs-CZ" b="1" dirty="0" smtClean="0">
                <a:latin typeface="Calibri" panose="020F0502020204030204" pitchFamily="34" charset="0"/>
              </a:rPr>
              <a:t>báze</a:t>
            </a:r>
            <a:r>
              <a:rPr lang="cs-CZ" dirty="0" smtClean="0">
                <a:latin typeface="Calibri" panose="020F0502020204030204" pitchFamily="34" charset="0"/>
              </a:rPr>
              <a:t> (: -tel) + DĚJ = </a:t>
            </a:r>
            <a:r>
              <a:rPr lang="cs-CZ" b="1" dirty="0" smtClean="0">
                <a:latin typeface="Calibri" panose="020F0502020204030204" pitchFamily="34" charset="0"/>
              </a:rPr>
              <a:t>1. příznak </a:t>
            </a:r>
            <a:r>
              <a:rPr lang="cs-CZ" dirty="0" smtClean="0">
                <a:latin typeface="Calibri" panose="020F0502020204030204" pitchFamily="34" charset="0"/>
              </a:rPr>
              <a:t>(: </a:t>
            </a:r>
            <a:r>
              <a:rPr lang="cs-CZ" dirty="0" err="1" smtClean="0">
                <a:latin typeface="Calibri" panose="020F0502020204030204" pitchFamily="34" charset="0"/>
              </a:rPr>
              <a:t>uči</a:t>
            </a:r>
            <a:r>
              <a:rPr lang="cs-CZ" dirty="0" smtClean="0">
                <a:latin typeface="Calibri" panose="020F0502020204030204" pitchFamily="34" charset="0"/>
              </a:rPr>
              <a:t>-) ↓ ŽENA (substance) = </a:t>
            </a:r>
            <a:r>
              <a:rPr lang="cs-CZ" b="1" dirty="0" smtClean="0">
                <a:latin typeface="Calibri" panose="020F0502020204030204" pitchFamily="34" charset="0"/>
              </a:rPr>
              <a:t>2. příznak </a:t>
            </a:r>
            <a:r>
              <a:rPr lang="cs-CZ" dirty="0" smtClean="0">
                <a:latin typeface="Calibri" panose="020F0502020204030204" pitchFamily="34" charset="0"/>
              </a:rPr>
              <a:t>(: -</a:t>
            </a:r>
            <a:r>
              <a:rPr lang="cs-CZ" dirty="0" err="1" smtClean="0">
                <a:latin typeface="Calibri" panose="020F0502020204030204" pitchFamily="34" charset="0"/>
              </a:rPr>
              <a:t>ka</a:t>
            </a:r>
            <a:r>
              <a:rPr lang="cs-CZ" dirty="0" smtClean="0">
                <a:latin typeface="Calibri" panose="020F0502020204030204" pitchFamily="34" charset="0"/>
              </a:rPr>
              <a:t>) (MODIFIKACE)</a:t>
            </a:r>
          </a:p>
          <a:p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  pojmenování ↓ (další) příznak, tj. </a:t>
            </a:r>
            <a:r>
              <a:rPr lang="cs-CZ" i="1" dirty="0" smtClean="0">
                <a:latin typeface="Calibri" panose="020F0502020204030204" pitchFamily="34" charset="0"/>
              </a:rPr>
              <a:t>učitel</a:t>
            </a:r>
            <a:r>
              <a:rPr lang="cs-CZ" dirty="0" smtClean="0">
                <a:latin typeface="Calibri" panose="020F0502020204030204" pitchFamily="34" charset="0"/>
              </a:rPr>
              <a:t> zůstává, ale sémanticky se specifikuje na „podtyp“ </a:t>
            </a:r>
            <a:r>
              <a:rPr lang="cs-CZ" b="1" dirty="0" smtClean="0">
                <a:latin typeface="Calibri" panose="020F0502020204030204" pitchFamily="34" charset="0"/>
              </a:rPr>
              <a:t>učitelka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0" indent="0">
              <a:buClr>
                <a:srgbClr val="92D050"/>
              </a:buCl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06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dirty="0"/>
              <a:t>Pro tvorbu plnovýznamových slov jsou nejdůležitější procesy MUTACE, </a:t>
            </a:r>
            <a:r>
              <a:rPr lang="cs-CZ" dirty="0" smtClean="0"/>
              <a:t>TRANSPOZICE a MODIFIKACE; </a:t>
            </a:r>
            <a:r>
              <a:rPr lang="cs-CZ" dirty="0"/>
              <a:t>řídké jsou INTEGRACE a IMITACE</a:t>
            </a:r>
            <a:r>
              <a:rPr lang="cs-CZ" dirty="0" smtClean="0"/>
              <a:t>.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Mutace</a:t>
            </a:r>
            <a:r>
              <a:rPr lang="cs-CZ" dirty="0" smtClean="0"/>
              <a:t>: podstatnější významová změna (</a:t>
            </a:r>
            <a:r>
              <a:rPr lang="cs-CZ" i="1" dirty="0" smtClean="0"/>
              <a:t>závodit </a:t>
            </a:r>
            <a:r>
              <a:rPr lang="cs-CZ" i="1" dirty="0" smtClean="0">
                <a:cs typeface="Calibri"/>
              </a:rPr>
              <a:t>→ závodník; </a:t>
            </a:r>
            <a:r>
              <a:rPr lang="cs-CZ" dirty="0" smtClean="0">
                <a:cs typeface="Calibri"/>
              </a:rPr>
              <a:t>závodník je </a:t>
            </a:r>
            <a:r>
              <a:rPr lang="cs-CZ" u="sng" dirty="0" smtClean="0">
                <a:cs typeface="Calibri"/>
              </a:rPr>
              <a:t>člověk</a:t>
            </a:r>
            <a:r>
              <a:rPr lang="cs-CZ" dirty="0" smtClean="0">
                <a:cs typeface="Calibri"/>
              </a:rPr>
              <a:t>, který závodí)</a:t>
            </a:r>
            <a:endParaRPr lang="cs-CZ" i="1" dirty="0" smtClean="0"/>
          </a:p>
          <a:p>
            <a:pPr marL="0" indent="0">
              <a:buClr>
                <a:srgbClr val="92D050"/>
              </a:buClr>
              <a:buNone/>
            </a:pPr>
            <a:endParaRPr lang="cs-CZ" dirty="0"/>
          </a:p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Transpozice</a:t>
            </a:r>
            <a:r>
              <a:rPr lang="cs-CZ" dirty="0" smtClean="0"/>
              <a:t>: motivované slovo zachová svůj původní význam, jen ho vyjádří jiným slovním druhem (</a:t>
            </a:r>
            <a:r>
              <a:rPr lang="cs-CZ" i="1" dirty="0" smtClean="0"/>
              <a:t>závodit </a:t>
            </a:r>
            <a:r>
              <a:rPr lang="cs-CZ" i="1" dirty="0" smtClean="0">
                <a:cs typeface="Calibri"/>
              </a:rPr>
              <a:t>→ závod</a:t>
            </a:r>
            <a:r>
              <a:rPr lang="cs-CZ" dirty="0" smtClean="0">
                <a:cs typeface="Calibri"/>
              </a:rPr>
              <a:t>; obě verba pojmenovávají </a:t>
            </a:r>
            <a:r>
              <a:rPr lang="cs-CZ" u="sng" dirty="0" smtClean="0">
                <a:cs typeface="Calibri"/>
              </a:rPr>
              <a:t>děj</a:t>
            </a:r>
            <a:r>
              <a:rPr lang="cs-CZ" dirty="0" smtClean="0">
                <a:cs typeface="Calibri"/>
              </a:rPr>
              <a:t>)</a:t>
            </a:r>
            <a:endParaRPr lang="cs-CZ" dirty="0" smtClean="0"/>
          </a:p>
          <a:p>
            <a:pPr marL="0" indent="0">
              <a:buClr>
                <a:srgbClr val="92D050"/>
              </a:buClr>
              <a:buNone/>
            </a:pPr>
            <a:endParaRPr lang="cs-CZ" dirty="0"/>
          </a:p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Modifikace</a:t>
            </a:r>
            <a:r>
              <a:rPr lang="cs-CZ" dirty="0" smtClean="0"/>
              <a:t>: jde o mírnou obměnu významu (</a:t>
            </a:r>
            <a:r>
              <a:rPr lang="cs-CZ" i="1" dirty="0" smtClean="0"/>
              <a:t>závodník </a:t>
            </a:r>
            <a:r>
              <a:rPr lang="cs-CZ" i="1" dirty="0" smtClean="0">
                <a:cs typeface="Calibri"/>
              </a:rPr>
              <a:t>→ závodnice; </a:t>
            </a:r>
            <a:r>
              <a:rPr lang="cs-CZ" dirty="0" smtClean="0">
                <a:cs typeface="Calibri"/>
              </a:rPr>
              <a:t>obě pojmenovávají osoby, fundované navíc to, že jde o ženu).</a:t>
            </a:r>
            <a:endParaRPr lang="cs-CZ" dirty="0"/>
          </a:p>
          <a:p>
            <a:pPr marL="0" indent="0">
              <a:buClr>
                <a:srgbClr val="92D050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2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5980" y="2074334"/>
            <a:ext cx="10904220" cy="4023360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 smtClean="0"/>
              <a:t>Mutace</a:t>
            </a:r>
            <a:r>
              <a:rPr lang="cs-CZ" dirty="0" smtClean="0"/>
              <a:t>: teoreticky 16 kombinací substance, kvality, děje a okolností navzájem, vždy jde o kombinaci báze ( = slovní druh) a příznaku; část se mění slovní druh, vždy se mění význam (ve srov. </a:t>
            </a:r>
            <a:r>
              <a:rPr lang="cs-CZ" dirty="0"/>
              <a:t>s</a:t>
            </a:r>
            <a:r>
              <a:rPr lang="cs-CZ" dirty="0" smtClean="0"/>
              <a:t> bází):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1a substance + substance     </a:t>
            </a:r>
            <a:r>
              <a:rPr lang="cs-CZ" i="1" dirty="0" smtClean="0"/>
              <a:t>kavárník, knihař</a:t>
            </a:r>
            <a:r>
              <a:rPr lang="cs-CZ" dirty="0" smtClean="0"/>
              <a:t>                                      </a:t>
            </a:r>
            <a:r>
              <a:rPr lang="cs-CZ" b="1" dirty="0" smtClean="0"/>
              <a:t>Substantiva</a:t>
            </a:r>
            <a:r>
              <a:rPr lang="cs-CZ" dirty="0" smtClean="0"/>
              <a:t>: konatelská (</a:t>
            </a:r>
            <a:r>
              <a:rPr lang="cs-CZ" i="1" dirty="0" smtClean="0"/>
              <a:t>kavárník</a:t>
            </a:r>
            <a:r>
              <a:rPr lang="cs-CZ" dirty="0" smtClean="0"/>
              <a:t>) 1a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b substance + kvalita            </a:t>
            </a:r>
            <a:r>
              <a:rPr lang="cs-CZ" i="1" dirty="0" smtClean="0"/>
              <a:t>chytrák</a:t>
            </a:r>
            <a:r>
              <a:rPr lang="cs-CZ" dirty="0" smtClean="0"/>
              <a:t>                                                                            </a:t>
            </a:r>
            <a:r>
              <a:rPr lang="cs-CZ" dirty="0" err="1" smtClean="0"/>
              <a:t>příslušenská</a:t>
            </a:r>
            <a:r>
              <a:rPr lang="cs-CZ" dirty="0" smtClean="0"/>
              <a:t> (</a:t>
            </a:r>
            <a:r>
              <a:rPr lang="cs-CZ" i="1" dirty="0" smtClean="0"/>
              <a:t>vesničan</a:t>
            </a:r>
            <a:r>
              <a:rPr lang="cs-CZ" dirty="0" smtClean="0"/>
              <a:t>) 1a        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c substance + děj                   </a:t>
            </a:r>
            <a:r>
              <a:rPr lang="cs-CZ" i="1" dirty="0" smtClean="0"/>
              <a:t>učitel, knihvazač</a:t>
            </a:r>
            <a:r>
              <a:rPr lang="cs-CZ" dirty="0" smtClean="0"/>
              <a:t>                                                              obyvatelská (</a:t>
            </a:r>
            <a:r>
              <a:rPr lang="cs-CZ" i="1" dirty="0" smtClean="0"/>
              <a:t>Pražan</a:t>
            </a:r>
            <a:r>
              <a:rPr lang="cs-CZ" dirty="0" smtClean="0"/>
              <a:t>) 1a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d substance + okolnost         </a:t>
            </a:r>
            <a:r>
              <a:rPr lang="cs-CZ" i="1" dirty="0" smtClean="0"/>
              <a:t>večerník</a:t>
            </a:r>
            <a:r>
              <a:rPr lang="cs-CZ" dirty="0" smtClean="0"/>
              <a:t> (: věc + večer)                                                       činitelská (</a:t>
            </a:r>
            <a:r>
              <a:rPr lang="cs-CZ" i="1" dirty="0" smtClean="0"/>
              <a:t>ručitel</a:t>
            </a:r>
            <a:r>
              <a:rPr lang="cs-CZ" dirty="0" smtClean="0"/>
              <a:t>) 1c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2a kvalita + substance            </a:t>
            </a:r>
            <a:r>
              <a:rPr lang="cs-CZ" i="1" dirty="0" smtClean="0"/>
              <a:t>knižní</a:t>
            </a:r>
            <a:r>
              <a:rPr lang="cs-CZ" dirty="0" smtClean="0"/>
              <a:t>                                                                               výsledky děje (</a:t>
            </a:r>
            <a:r>
              <a:rPr lang="cs-CZ" i="1" dirty="0" smtClean="0"/>
              <a:t>doplněk</a:t>
            </a:r>
            <a:r>
              <a:rPr lang="cs-CZ" dirty="0" smtClean="0"/>
              <a:t>) 1c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b kvalita + kvalita                   </a:t>
            </a:r>
            <a:r>
              <a:rPr lang="cs-CZ" i="1" dirty="0" smtClean="0"/>
              <a:t>modravý</a:t>
            </a:r>
            <a:r>
              <a:rPr lang="cs-CZ" dirty="0" smtClean="0"/>
              <a:t> (: modrý + „slabý“)                </a:t>
            </a:r>
            <a:r>
              <a:rPr lang="cs-CZ" b="1" dirty="0" smtClean="0"/>
              <a:t>Adjektiva</a:t>
            </a:r>
            <a:r>
              <a:rPr lang="cs-CZ" dirty="0" smtClean="0"/>
              <a:t>:   přináležitosti (</a:t>
            </a:r>
            <a:r>
              <a:rPr lang="cs-CZ" i="1" dirty="0" smtClean="0"/>
              <a:t>knižní</a:t>
            </a:r>
            <a:r>
              <a:rPr lang="cs-CZ" dirty="0" smtClean="0"/>
              <a:t>) 2a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c kvalita + děj                          </a:t>
            </a:r>
            <a:r>
              <a:rPr lang="cs-CZ" i="1" dirty="0" smtClean="0"/>
              <a:t>mycí</a:t>
            </a:r>
            <a:r>
              <a:rPr lang="cs-CZ" dirty="0" smtClean="0"/>
              <a:t>                                                                    posesivní (</a:t>
            </a:r>
            <a:r>
              <a:rPr lang="cs-CZ" i="1" dirty="0" smtClean="0"/>
              <a:t>bratrův</a:t>
            </a:r>
            <a:r>
              <a:rPr lang="cs-CZ" dirty="0" smtClean="0"/>
              <a:t>) 2a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                                                 látka a původ (</a:t>
            </a:r>
            <a:r>
              <a:rPr lang="cs-CZ" i="1" dirty="0" smtClean="0"/>
              <a:t>dřevěný</a:t>
            </a:r>
            <a:r>
              <a:rPr lang="cs-CZ" dirty="0" smtClean="0"/>
              <a:t>) 2a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5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 smtClean="0"/>
              <a:t>Transpozice</a:t>
            </a:r>
            <a:r>
              <a:rPr lang="cs-CZ" dirty="0" smtClean="0"/>
              <a:t>: přehodnocuje se existující pojmenování určité kategorie a dodává se mu  - v různém stupni abstrakce – platnost kategorie jiné, bez zásadní změny významu, ale vždy se mění slovní druh.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b="1" dirty="0" smtClean="0"/>
              <a:t>1. Substantivizace </a:t>
            </a:r>
            <a:r>
              <a:rPr lang="cs-CZ" dirty="0" smtClean="0"/>
              <a:t>(zpředmětnění)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    a) kvality (</a:t>
            </a:r>
            <a:r>
              <a:rPr lang="cs-CZ" dirty="0" err="1" smtClean="0"/>
              <a:t>adj</a:t>
            </a:r>
            <a:r>
              <a:rPr lang="cs-CZ" dirty="0" smtClean="0"/>
              <a:t>.): </a:t>
            </a:r>
            <a:r>
              <a:rPr lang="cs-CZ" i="1" dirty="0" smtClean="0"/>
              <a:t>rychlý </a:t>
            </a:r>
            <a:r>
              <a:rPr lang="cs-CZ" i="1" dirty="0" smtClean="0">
                <a:latin typeface="Calibri" panose="020F0502020204030204" pitchFamily="34" charset="0"/>
              </a:rPr>
              <a:t>→ rychlost; nemocný → nemocný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i="1" dirty="0">
                <a:latin typeface="Calibri" panose="020F0502020204030204" pitchFamily="34" charset="0"/>
              </a:rPr>
              <a:t> </a:t>
            </a:r>
            <a:r>
              <a:rPr lang="cs-CZ" i="1" dirty="0" smtClean="0">
                <a:latin typeface="Calibri" panose="020F0502020204030204" pitchFamily="34" charset="0"/>
              </a:rPr>
              <a:t>   </a:t>
            </a:r>
            <a:r>
              <a:rPr lang="cs-CZ" dirty="0" smtClean="0">
                <a:latin typeface="Calibri" panose="020F0502020204030204" pitchFamily="34" charset="0"/>
              </a:rPr>
              <a:t>b) děje (verba): </a:t>
            </a:r>
            <a:r>
              <a:rPr lang="cs-CZ" i="1" dirty="0" smtClean="0">
                <a:latin typeface="Calibri" panose="020F0502020204030204" pitchFamily="34" charset="0"/>
              </a:rPr>
              <a:t>hrát → hra/hraní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b="1" dirty="0" smtClean="0">
                <a:latin typeface="Calibri" panose="020F0502020204030204" pitchFamily="34" charset="0"/>
              </a:rPr>
              <a:t>2. Adjektivizace </a:t>
            </a:r>
            <a:r>
              <a:rPr lang="cs-CZ" dirty="0" smtClean="0">
                <a:latin typeface="Calibri" panose="020F0502020204030204" pitchFamily="34" charset="0"/>
              </a:rPr>
              <a:t>(</a:t>
            </a:r>
            <a:r>
              <a:rPr lang="cs-CZ" dirty="0" err="1" smtClean="0">
                <a:latin typeface="Calibri" panose="020F0502020204030204" pitchFamily="34" charset="0"/>
              </a:rPr>
              <a:t>zvlastnostnění</a:t>
            </a:r>
            <a:r>
              <a:rPr lang="cs-CZ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a) děje (verba): </a:t>
            </a:r>
            <a:r>
              <a:rPr lang="cs-CZ" i="1" dirty="0" smtClean="0">
                <a:latin typeface="Calibri" panose="020F0502020204030204" pitchFamily="34" charset="0"/>
              </a:rPr>
              <a:t>přišel → přišlý; oblečen → oblečený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b) okolnosti (</a:t>
            </a:r>
            <a:r>
              <a:rPr lang="cs-CZ" dirty="0" err="1" smtClean="0">
                <a:latin typeface="Calibri" panose="020F0502020204030204" pitchFamily="34" charset="0"/>
              </a:rPr>
              <a:t>adv</a:t>
            </a:r>
            <a:r>
              <a:rPr lang="cs-CZ" dirty="0" smtClean="0">
                <a:latin typeface="Calibri" panose="020F0502020204030204" pitchFamily="34" charset="0"/>
              </a:rPr>
              <a:t>.): </a:t>
            </a:r>
            <a:r>
              <a:rPr lang="cs-CZ" i="1" dirty="0" smtClean="0">
                <a:latin typeface="Calibri" panose="020F0502020204030204" pitchFamily="34" charset="0"/>
              </a:rPr>
              <a:t>(lidé) zde → zdejší (lidé)</a:t>
            </a:r>
          </a:p>
          <a:p>
            <a:pPr marL="0" indent="0">
              <a:buClr>
                <a:srgbClr val="92D050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5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Slovotvorba</a:t>
            </a:r>
            <a:r>
              <a:rPr lang="cs-CZ" dirty="0" smtClean="0"/>
              <a:t> (tvoření slov)</a:t>
            </a:r>
          </a:p>
          <a:p>
            <a:r>
              <a:rPr lang="cs-CZ" dirty="0" smtClean="0"/>
              <a:t> 1 </a:t>
            </a:r>
            <a:r>
              <a:rPr lang="cs-CZ" dirty="0"/>
              <a:t>J</a:t>
            </a:r>
            <a:r>
              <a:rPr lang="cs-CZ" dirty="0" smtClean="0"/>
              <a:t>azykovědná disciplína;</a:t>
            </a:r>
          </a:p>
          <a:p>
            <a:r>
              <a:rPr lang="cs-CZ" dirty="0" smtClean="0"/>
              <a:t> 2 předmět této disciplíny</a:t>
            </a:r>
          </a:p>
          <a:p>
            <a:r>
              <a:rPr lang="cs-CZ" dirty="0"/>
              <a:t> </a:t>
            </a:r>
            <a:r>
              <a:rPr lang="cs-CZ" dirty="0" smtClean="0"/>
              <a:t>  2.1 tvoření slov ve smyslu dynamické (proces)</a:t>
            </a:r>
          </a:p>
          <a:p>
            <a:r>
              <a:rPr lang="cs-CZ" dirty="0"/>
              <a:t> </a:t>
            </a:r>
            <a:r>
              <a:rPr lang="cs-CZ" dirty="0" smtClean="0"/>
              <a:t>  2.2 výsledek slovotvorných procesů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Tvoření slov je nejdůležitějším zdrojem rozšiřování slovní zásoby. Centrem slovotvorby jsou plnovýznamové slovní druhy. </a:t>
            </a:r>
          </a:p>
          <a:p>
            <a:endParaRPr lang="cs-CZ" dirty="0"/>
          </a:p>
        </p:txBody>
      </p:sp>
      <p:pic>
        <p:nvPicPr>
          <p:cNvPr id="1027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407" y="668792"/>
            <a:ext cx="1537607" cy="149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266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>
                <a:latin typeface="Calibri" panose="020F0502020204030204" pitchFamily="34" charset="0"/>
              </a:rPr>
              <a:t>3. Verbalizace (</a:t>
            </a:r>
            <a:r>
              <a:rPr lang="cs-CZ" b="1" dirty="0" err="1">
                <a:latin typeface="Calibri" panose="020F0502020204030204" pitchFamily="34" charset="0"/>
              </a:rPr>
              <a:t>zdějovění</a:t>
            </a:r>
            <a:r>
              <a:rPr lang="cs-CZ" b="1" dirty="0">
                <a:latin typeface="Calibri" panose="020F0502020204030204" pitchFamily="34" charset="0"/>
              </a:rPr>
              <a:t>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   a) substance (</a:t>
            </a:r>
            <a:r>
              <a:rPr lang="cs-CZ" dirty="0" err="1">
                <a:latin typeface="Calibri" panose="020F0502020204030204" pitchFamily="34" charset="0"/>
              </a:rPr>
              <a:t>deverbat</a:t>
            </a:r>
            <a:r>
              <a:rPr lang="cs-CZ" dirty="0">
                <a:latin typeface="Calibri" panose="020F0502020204030204" pitchFamily="34" charset="0"/>
              </a:rPr>
              <a:t>. </a:t>
            </a:r>
            <a:r>
              <a:rPr lang="cs-CZ" dirty="0" err="1">
                <a:latin typeface="Calibri" panose="020F0502020204030204" pitchFamily="34" charset="0"/>
              </a:rPr>
              <a:t>subst</a:t>
            </a:r>
            <a:r>
              <a:rPr lang="cs-CZ" dirty="0">
                <a:latin typeface="Calibri" panose="020F0502020204030204" pitchFamily="34" charset="0"/>
              </a:rPr>
              <a:t>.): </a:t>
            </a:r>
            <a:r>
              <a:rPr lang="cs-CZ" i="1" dirty="0">
                <a:latin typeface="Calibri" panose="020F0502020204030204" pitchFamily="34" charset="0"/>
              </a:rPr>
              <a:t>obchod → obchodovat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   b) kvality (</a:t>
            </a:r>
            <a:r>
              <a:rPr lang="cs-CZ" dirty="0" err="1">
                <a:latin typeface="Calibri" panose="020F0502020204030204" pitchFamily="34" charset="0"/>
              </a:rPr>
              <a:t>adj</a:t>
            </a:r>
            <a:r>
              <a:rPr lang="cs-CZ" dirty="0">
                <a:latin typeface="Calibri" panose="020F0502020204030204" pitchFamily="34" charset="0"/>
              </a:rPr>
              <a:t>.): </a:t>
            </a:r>
            <a:r>
              <a:rPr lang="cs-CZ" i="1" dirty="0">
                <a:latin typeface="Calibri" panose="020F0502020204030204" pitchFamily="34" charset="0"/>
              </a:rPr>
              <a:t>zelený → zelenat se 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b="1" dirty="0">
                <a:latin typeface="Calibri" panose="020F0502020204030204" pitchFamily="34" charset="0"/>
              </a:rPr>
              <a:t>4. Adverbializace (</a:t>
            </a:r>
            <a:r>
              <a:rPr lang="cs-CZ" b="1" dirty="0" err="1">
                <a:latin typeface="Calibri" panose="020F0502020204030204" pitchFamily="34" charset="0"/>
              </a:rPr>
              <a:t>zokolnostnění</a:t>
            </a:r>
            <a:r>
              <a:rPr lang="cs-CZ" b="1" dirty="0">
                <a:latin typeface="Calibri" panose="020F0502020204030204" pitchFamily="34" charset="0"/>
              </a:rPr>
              <a:t>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   a) kvality (</a:t>
            </a:r>
            <a:r>
              <a:rPr lang="cs-CZ" dirty="0" err="1">
                <a:latin typeface="Calibri" panose="020F0502020204030204" pitchFamily="34" charset="0"/>
              </a:rPr>
              <a:t>adj</a:t>
            </a:r>
            <a:r>
              <a:rPr lang="cs-CZ" dirty="0">
                <a:latin typeface="Calibri" panose="020F0502020204030204" pitchFamily="34" charset="0"/>
              </a:rPr>
              <a:t>.): </a:t>
            </a:r>
            <a:r>
              <a:rPr lang="cs-CZ" i="1" dirty="0">
                <a:latin typeface="Calibri" panose="020F0502020204030204" pitchFamily="34" charset="0"/>
              </a:rPr>
              <a:t>rychlý → rychle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   b) substance (</a:t>
            </a:r>
            <a:r>
              <a:rPr lang="cs-CZ" dirty="0" err="1">
                <a:latin typeface="Calibri" panose="020F0502020204030204" pitchFamily="34" charset="0"/>
              </a:rPr>
              <a:t>subst</a:t>
            </a:r>
            <a:r>
              <a:rPr lang="cs-CZ" dirty="0">
                <a:latin typeface="Calibri" panose="020F0502020204030204" pitchFamily="34" charset="0"/>
              </a:rPr>
              <a:t>. + předložky): </a:t>
            </a:r>
            <a:r>
              <a:rPr lang="cs-CZ" i="1" dirty="0">
                <a:latin typeface="Calibri" panose="020F0502020204030204" pitchFamily="34" charset="0"/>
              </a:rPr>
              <a:t>kolem → kolem; z jara → zjara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264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 smtClean="0"/>
              <a:t>Modifikace</a:t>
            </a:r>
            <a:r>
              <a:rPr lang="cs-CZ" dirty="0" smtClean="0"/>
              <a:t>: k existujícímu pojmenování se přidává příznak, jen doplňuje, tedy nemění slovní druh, ani význam; rezultát je vždy sémanticky složitější: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b="1" dirty="0" smtClean="0"/>
              <a:t>1. Kvalifikace </a:t>
            </a:r>
            <a:r>
              <a:rPr lang="cs-CZ" dirty="0" smtClean="0"/>
              <a:t>(se vztahem k přirozenému rodu a pohlaví)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a) rodová: </a:t>
            </a:r>
            <a:r>
              <a:rPr lang="cs-CZ" i="1" dirty="0" smtClean="0"/>
              <a:t>učitel </a:t>
            </a:r>
            <a:r>
              <a:rPr lang="cs-CZ" i="1" dirty="0" smtClean="0">
                <a:latin typeface="Calibri" panose="020F0502020204030204" pitchFamily="34" charset="0"/>
              </a:rPr>
              <a:t>→ učitelka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>
                <a:latin typeface="Calibri" panose="020F0502020204030204" pitchFamily="34" charset="0"/>
              </a:rPr>
              <a:t> b) </a:t>
            </a:r>
            <a:r>
              <a:rPr lang="cs-CZ" dirty="0" err="1" smtClean="0">
                <a:latin typeface="Calibri" panose="020F0502020204030204" pitchFamily="34" charset="0"/>
              </a:rPr>
              <a:t>dospělostní</a:t>
            </a:r>
            <a:r>
              <a:rPr lang="cs-CZ" dirty="0" smtClean="0">
                <a:latin typeface="Calibri" panose="020F0502020204030204" pitchFamily="34" charset="0"/>
              </a:rPr>
              <a:t>: </a:t>
            </a:r>
            <a:r>
              <a:rPr lang="cs-CZ" i="1" dirty="0" smtClean="0">
                <a:latin typeface="Calibri" panose="020F0502020204030204" pitchFamily="34" charset="0"/>
              </a:rPr>
              <a:t>lev → lvíče 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2. Kvalifikace vnitřní </a:t>
            </a:r>
            <a:r>
              <a:rPr lang="cs-CZ" dirty="0" smtClean="0">
                <a:latin typeface="Calibri" panose="020F0502020204030204" pitchFamily="34" charset="0"/>
              </a:rPr>
              <a:t>(v rámci slova)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a) zdrobnění, resp. zveličení: </a:t>
            </a:r>
            <a:r>
              <a:rPr lang="cs-CZ" i="1" dirty="0" smtClean="0">
                <a:latin typeface="Calibri" panose="020F0502020204030204" pitchFamily="34" charset="0"/>
              </a:rPr>
              <a:t>strom → stromek; spát → spinkat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b) kolektivizace, resp. </a:t>
            </a:r>
            <a:r>
              <a:rPr lang="cs-CZ" dirty="0" err="1" smtClean="0">
                <a:latin typeface="Calibri" panose="020F0502020204030204" pitchFamily="34" charset="0"/>
              </a:rPr>
              <a:t>singularizace</a:t>
            </a:r>
            <a:r>
              <a:rPr lang="cs-CZ" dirty="0" smtClean="0">
                <a:latin typeface="Calibri" panose="020F0502020204030204" pitchFamily="34" charset="0"/>
              </a:rPr>
              <a:t>: </a:t>
            </a:r>
            <a:r>
              <a:rPr lang="cs-CZ" i="1" dirty="0" smtClean="0">
                <a:latin typeface="Calibri" panose="020F0502020204030204" pitchFamily="34" charset="0"/>
              </a:rPr>
              <a:t>malina → maliní; tráva → travina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c) opakování: </a:t>
            </a:r>
            <a:r>
              <a:rPr lang="cs-CZ" i="1" dirty="0" smtClean="0">
                <a:latin typeface="Calibri" panose="020F0502020204030204" pitchFamily="34" charset="0"/>
              </a:rPr>
              <a:t>nést → nosit; čekat → čekávat</a:t>
            </a:r>
          </a:p>
        </p:txBody>
      </p:sp>
    </p:spTree>
    <p:extLst>
      <p:ext uri="{BB962C8B-B14F-4D97-AF65-F5344CB8AC3E}">
        <p14:creationId xmlns:p14="http://schemas.microsoft.com/office/powerpoint/2010/main" val="1243221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>
                <a:latin typeface="Calibri" panose="020F0502020204030204" pitchFamily="34" charset="0"/>
              </a:rPr>
              <a:t>3. Kvantifikace vnější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a) srovnání: </a:t>
            </a:r>
            <a:r>
              <a:rPr lang="cs-CZ" i="1" dirty="0">
                <a:latin typeface="Calibri" panose="020F0502020204030204" pitchFamily="34" charset="0"/>
              </a:rPr>
              <a:t>rychlý → rychlejší; rychle → rychleji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b) </a:t>
            </a:r>
            <a:r>
              <a:rPr lang="cs-CZ" dirty="0" err="1">
                <a:latin typeface="Calibri" panose="020F0502020204030204" pitchFamily="34" charset="0"/>
              </a:rPr>
              <a:t>numerizace</a:t>
            </a:r>
            <a:r>
              <a:rPr lang="cs-CZ" dirty="0">
                <a:latin typeface="Calibri" panose="020F0502020204030204" pitchFamily="34" charset="0"/>
              </a:rPr>
              <a:t>: </a:t>
            </a:r>
            <a:r>
              <a:rPr lang="cs-CZ" i="1" dirty="0">
                <a:latin typeface="Calibri" panose="020F0502020204030204" pitchFamily="34" charset="0"/>
              </a:rPr>
              <a:t>pět → pětkrát; pět → pětinásobný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b="1" dirty="0">
                <a:latin typeface="Calibri" panose="020F0502020204030204" pitchFamily="34" charset="0"/>
              </a:rPr>
              <a:t>4. Determinace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a) ne/uzavření (děje): </a:t>
            </a:r>
            <a:r>
              <a:rPr lang="cs-CZ" i="1" dirty="0">
                <a:latin typeface="Calibri" panose="020F0502020204030204" pitchFamily="34" charset="0"/>
              </a:rPr>
              <a:t>padat ↔ padnout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b) deiktická: </a:t>
            </a:r>
            <a:r>
              <a:rPr lang="cs-CZ" i="1" dirty="0">
                <a:latin typeface="Calibri" panose="020F0502020204030204" pitchFamily="34" charset="0"/>
              </a:rPr>
              <a:t>kde → kdesi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018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 smtClean="0"/>
              <a:t>Reprodukce</a:t>
            </a:r>
            <a:r>
              <a:rPr lang="cs-CZ" dirty="0" smtClean="0"/>
              <a:t>: pojmenování slovesem na základě imitace, napodobení zvuku vyjádřeného především citoslovcem, srov. </a:t>
            </a:r>
            <a:r>
              <a:rPr lang="cs-CZ" i="1" dirty="0" smtClean="0"/>
              <a:t>haf: hafat</a:t>
            </a:r>
            <a:r>
              <a:rPr lang="cs-CZ" dirty="0" smtClean="0"/>
              <a:t>, ale i </a:t>
            </a:r>
            <a:r>
              <a:rPr lang="cs-CZ" i="1" dirty="0" smtClean="0"/>
              <a:t>hrome : hromovat</a:t>
            </a:r>
            <a:r>
              <a:rPr lang="cs-CZ" dirty="0" smtClean="0"/>
              <a:t>; </a:t>
            </a:r>
            <a:r>
              <a:rPr lang="cs-CZ" i="1" dirty="0" smtClean="0"/>
              <a:t>ty : tykat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§"/>
            </a:pPr>
            <a:endParaRPr lang="cs-CZ" i="1" dirty="0"/>
          </a:p>
          <a:p>
            <a:pPr marL="0" indent="0">
              <a:buClr>
                <a:srgbClr val="92D050"/>
              </a:buClr>
              <a:buNone/>
            </a:pPr>
            <a:r>
              <a:rPr lang="cs-CZ" b="1" dirty="0" smtClean="0"/>
              <a:t>Integrace</a:t>
            </a:r>
            <a:r>
              <a:rPr lang="cs-CZ" dirty="0" smtClean="0"/>
              <a:t>:</a:t>
            </a:r>
            <a:r>
              <a:rPr lang="cs-CZ" i="1" dirty="0" smtClean="0"/>
              <a:t> </a:t>
            </a:r>
            <a:r>
              <a:rPr lang="cs-CZ" dirty="0" smtClean="0"/>
              <a:t>sjednocuje, zmnožuje dva rovnocenné názvy skrze vztah koordinace, srov. černobílý; uplatňuje se v kompozici a ve víceslovné koordinaci.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85802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Mentální a sémantické aspekty pojmenování: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129882"/>
              </p:ext>
            </p:extLst>
          </p:nvPr>
        </p:nvGraphicFramePr>
        <p:xfrm>
          <a:off x="1876879" y="2940351"/>
          <a:ext cx="812800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Jazyková potřeba pojmenovat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Analýza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</a:rPr>
                        <a:t> a klasifikace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Onomaziologické kategorie (báze-příznak)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Hlavní korelace se způsoby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 Novum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Substance   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a-</a:t>
                      </a:r>
                      <a:r>
                        <a:rPr lang="cs-CZ" baseline="0" dirty="0" smtClean="0"/>
                        <a:t> Mutace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derivace;</a:t>
                      </a:r>
                      <a:r>
                        <a:rPr lang="cs-CZ" sz="1600" baseline="0" dirty="0" smtClean="0"/>
                        <a:t> koordinace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II Staré (náhrada)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Kvalita       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b-</a:t>
                      </a:r>
                      <a:r>
                        <a:rPr lang="cs-CZ" baseline="0" dirty="0" smtClean="0"/>
                        <a:t> Transpozice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konverze; derivace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III Spojení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Děj            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c- Modifikace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derivace;</a:t>
                      </a:r>
                      <a:r>
                        <a:rPr lang="cs-CZ" sz="1600" baseline="0" dirty="0" smtClean="0"/>
                        <a:t> koordinace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Okolnost     </a:t>
                      </a:r>
                      <a:r>
                        <a:rPr lang="cs-CZ" dirty="0" err="1" smtClean="0"/>
                        <a:t>Adv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d-</a:t>
                      </a:r>
                      <a:r>
                        <a:rPr lang="cs-CZ" baseline="0" dirty="0" smtClean="0"/>
                        <a:t> Reprodukce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derivace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Relace     </a:t>
                      </a:r>
                      <a:r>
                        <a:rPr lang="cs-CZ" sz="1400" dirty="0" err="1" smtClean="0"/>
                        <a:t>prep</a:t>
                      </a:r>
                      <a:r>
                        <a:rPr lang="cs-CZ" sz="1400" dirty="0" smtClean="0"/>
                        <a:t>/</a:t>
                      </a:r>
                      <a:r>
                        <a:rPr lang="cs-CZ" sz="1400" dirty="0" err="1" smtClean="0"/>
                        <a:t>konj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e- Integrace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koordinace; kombinace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Kvantifikace </a:t>
                      </a:r>
                      <a:r>
                        <a:rPr lang="cs-CZ" dirty="0" err="1" smtClean="0"/>
                        <a:t>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Operace      part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82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Robert Adam a kol. </a:t>
            </a:r>
            <a:r>
              <a:rPr lang="cs-CZ" i="1" dirty="0"/>
              <a:t>Gramatické rozbory češtiny</a:t>
            </a:r>
            <a:r>
              <a:rPr lang="cs-CZ" dirty="0"/>
              <a:t>. Praha: Karolinum </a:t>
            </a:r>
            <a:r>
              <a:rPr lang="cs-CZ" dirty="0" smtClean="0"/>
              <a:t>2017, kap. 2, s. 43–56. </a:t>
            </a:r>
          </a:p>
          <a:p>
            <a:r>
              <a:rPr lang="cs-CZ" dirty="0"/>
              <a:t>Václav Cvrček a kol. </a:t>
            </a:r>
            <a:r>
              <a:rPr lang="cs-CZ" i="1" dirty="0">
                <a:hlinkClick r:id="rId2"/>
              </a:rPr>
              <a:t>Mluvnice současné češtiny 1</a:t>
            </a:r>
            <a:r>
              <a:rPr lang="cs-CZ" dirty="0"/>
              <a:t>. Praha: Karolinum 2010, kap. </a:t>
            </a:r>
            <a:r>
              <a:rPr lang="cs-CZ" dirty="0" smtClean="0"/>
              <a:t>6, </a:t>
            </a:r>
            <a:r>
              <a:rPr lang="cs-CZ" dirty="0"/>
              <a:t>s. </a:t>
            </a:r>
            <a:r>
              <a:rPr lang="cs-CZ" dirty="0" smtClean="0"/>
              <a:t>81–123. </a:t>
            </a:r>
          </a:p>
          <a:p>
            <a:r>
              <a:rPr lang="cs-CZ" dirty="0"/>
              <a:t>František Čermák. </a:t>
            </a:r>
            <a:r>
              <a:rPr lang="cs-CZ" i="1" dirty="0" err="1"/>
              <a:t>Morfématika</a:t>
            </a:r>
            <a:r>
              <a:rPr lang="cs-CZ" i="1" dirty="0"/>
              <a:t> a slovotvorba češtiny</a:t>
            </a:r>
            <a:r>
              <a:rPr lang="cs-CZ" dirty="0"/>
              <a:t>. Praha: Lidové noviny 2011.</a:t>
            </a:r>
          </a:p>
          <a:p>
            <a:r>
              <a:rPr lang="cs-CZ" dirty="0"/>
              <a:t>Nový encyklopedický slovník češtiny online | </a:t>
            </a:r>
            <a:r>
              <a:rPr lang="cs-CZ" dirty="0">
                <a:hlinkClick r:id="rId3"/>
              </a:rPr>
              <a:t>https://www.czechency.org/</a:t>
            </a:r>
            <a:endParaRPr lang="cs-CZ" dirty="0"/>
          </a:p>
          <a:p>
            <a:r>
              <a:rPr lang="cs-CZ" dirty="0"/>
              <a:t>František Štícha a kol. </a:t>
            </a:r>
            <a:r>
              <a:rPr lang="cs-CZ" i="1" dirty="0"/>
              <a:t>Akademická gramatika spisovné češtiny</a:t>
            </a:r>
            <a:r>
              <a:rPr lang="cs-CZ" dirty="0"/>
              <a:t>. Praha: Academia 2013, kap. 3 gramatika slova, s. </a:t>
            </a:r>
            <a:r>
              <a:rPr lang="cs-CZ" dirty="0" smtClean="0"/>
              <a:t>90–287. </a:t>
            </a:r>
            <a:endParaRPr lang="cs-CZ" dirty="0"/>
          </a:p>
          <a:p>
            <a:r>
              <a:rPr lang="cs-CZ" i="1" dirty="0"/>
              <a:t>Mluvnice češtiny</a:t>
            </a:r>
            <a:r>
              <a:rPr lang="cs-CZ" dirty="0"/>
              <a:t> 1. Praha: Academia 1986, kap. </a:t>
            </a:r>
            <a:r>
              <a:rPr lang="cs-CZ" dirty="0" smtClean="0"/>
              <a:t>Tvoření slov, </a:t>
            </a:r>
            <a:r>
              <a:rPr lang="cs-CZ" dirty="0"/>
              <a:t>s. </a:t>
            </a:r>
            <a:r>
              <a:rPr lang="cs-CZ" dirty="0" smtClean="0"/>
              <a:t>191–526. </a:t>
            </a:r>
          </a:p>
          <a:p>
            <a:r>
              <a:rPr lang="cs-CZ" i="1" dirty="0" smtClean="0"/>
              <a:t>Příruční mluvnice češtiny</a:t>
            </a:r>
            <a:r>
              <a:rPr lang="cs-CZ" dirty="0" smtClean="0"/>
              <a:t>. Brno: Lidové noviny 1995, kap. Slovotvorba, s. 109–225.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31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10650801" cy="4269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Proces </a:t>
            </a:r>
            <a:r>
              <a:rPr lang="cs-CZ" dirty="0"/>
              <a:t>tvoření slov (z již existujících): způsoby, postupy, prostředky a podmínky (</a:t>
            </a:r>
            <a:r>
              <a:rPr lang="cs-CZ" dirty="0">
                <a:cs typeface="Calibri"/>
              </a:rPr>
              <a:t>→ perspektiva </a:t>
            </a:r>
            <a:r>
              <a:rPr lang="cs-CZ" u="sng" dirty="0">
                <a:cs typeface="Calibri"/>
              </a:rPr>
              <a:t>genetická</a:t>
            </a:r>
            <a:r>
              <a:rPr lang="cs-CZ" dirty="0" smtClean="0">
                <a:cs typeface="Calibri"/>
              </a:rPr>
              <a:t>); forma, významy a fungování výsledků (→ perspektiva </a:t>
            </a:r>
            <a:r>
              <a:rPr lang="cs-CZ" u="sng" dirty="0" smtClean="0">
                <a:cs typeface="Calibri"/>
              </a:rPr>
              <a:t>funkční</a:t>
            </a:r>
            <a:r>
              <a:rPr lang="cs-CZ" dirty="0" smtClean="0">
                <a:cs typeface="Calibri"/>
              </a:rPr>
              <a:t>): derivační morfologie (x morfologie flexivní </a:t>
            </a:r>
            <a:r>
              <a:rPr lang="cs-CZ" dirty="0" err="1" smtClean="0">
                <a:cs typeface="Calibri"/>
              </a:rPr>
              <a:t>aka</a:t>
            </a:r>
            <a:r>
              <a:rPr lang="cs-CZ" dirty="0" smtClean="0">
                <a:cs typeface="Calibri"/>
              </a:rPr>
              <a:t> tvarosloví).</a:t>
            </a:r>
          </a:p>
          <a:p>
            <a:pPr marL="0" indent="0">
              <a:buNone/>
            </a:pPr>
            <a:r>
              <a:rPr lang="cs-CZ" dirty="0" smtClean="0">
                <a:cs typeface="Calibri"/>
              </a:rPr>
              <a:t>FUNDACE A MOTIVACE</a:t>
            </a:r>
          </a:p>
          <a:p>
            <a:pPr marL="0" indent="0">
              <a:buNone/>
            </a:pPr>
            <a:r>
              <a:rPr lang="cs-CZ" dirty="0" smtClean="0">
                <a:cs typeface="Calibri"/>
              </a:rPr>
              <a:t>Slovo, ze kterého je </a:t>
            </a:r>
            <a:r>
              <a:rPr lang="cs-CZ" b="1" dirty="0" smtClean="0">
                <a:cs typeface="Calibri"/>
              </a:rPr>
              <a:t>utvořené</a:t>
            </a:r>
            <a:r>
              <a:rPr lang="cs-CZ" dirty="0" smtClean="0">
                <a:cs typeface="Calibri"/>
              </a:rPr>
              <a:t> (fundované) slovo bezprostředně utvořeno, je jeho slovo </a:t>
            </a:r>
            <a:r>
              <a:rPr lang="cs-CZ" u="sng" dirty="0" smtClean="0">
                <a:cs typeface="Calibri"/>
              </a:rPr>
              <a:t>základové</a:t>
            </a:r>
            <a:r>
              <a:rPr lang="cs-CZ" dirty="0" smtClean="0">
                <a:cs typeface="Calibri"/>
              </a:rPr>
              <a:t> (fundující).</a:t>
            </a:r>
          </a:p>
          <a:p>
            <a:pPr marL="0" indent="0">
              <a:buNone/>
            </a:pPr>
            <a:r>
              <a:rPr lang="cs-CZ" dirty="0" smtClean="0">
                <a:cs typeface="Calibri"/>
              </a:rPr>
              <a:t>Základová a utvořená slova jsou vázána slovotvornými vztahy formálními (</a:t>
            </a:r>
            <a:r>
              <a:rPr lang="cs-CZ" b="1" dirty="0" smtClean="0">
                <a:cs typeface="Calibri"/>
              </a:rPr>
              <a:t>fundace</a:t>
            </a:r>
            <a:r>
              <a:rPr lang="cs-CZ" dirty="0" smtClean="0">
                <a:cs typeface="Calibri"/>
              </a:rPr>
              <a:t>=jedno slovo se zakládá na druhém) a významovými (</a:t>
            </a:r>
            <a:r>
              <a:rPr lang="cs-CZ" b="1" dirty="0" smtClean="0">
                <a:cs typeface="Calibri"/>
              </a:rPr>
              <a:t>motivace</a:t>
            </a:r>
            <a:r>
              <a:rPr lang="cs-CZ" dirty="0" smtClean="0">
                <a:cs typeface="Calibri"/>
              </a:rPr>
              <a:t>=význam jednoho slova odkazuje na význam slova druhého).</a:t>
            </a:r>
          </a:p>
          <a:p>
            <a:pPr marL="0" indent="0">
              <a:buNone/>
            </a:pPr>
            <a:r>
              <a:rPr lang="cs-CZ" u="sng" dirty="0" smtClean="0">
                <a:cs typeface="Calibri"/>
              </a:rPr>
              <a:t>Slovotvorný význam </a:t>
            </a:r>
            <a:r>
              <a:rPr lang="cs-CZ" dirty="0" smtClean="0">
                <a:cs typeface="Calibri"/>
              </a:rPr>
              <a:t>= na základě procesu utvoření slova (</a:t>
            </a:r>
            <a:r>
              <a:rPr lang="cs-CZ" i="1" dirty="0" err="1" smtClean="0">
                <a:cs typeface="Calibri"/>
              </a:rPr>
              <a:t>ohřív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ač</a:t>
            </a:r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– </a:t>
            </a:r>
            <a:r>
              <a:rPr lang="cs-CZ" dirty="0" smtClean="0">
                <a:solidFill>
                  <a:srgbClr val="FF0000"/>
                </a:solidFill>
                <a:cs typeface="Calibri"/>
              </a:rPr>
              <a:t>prostředek k</a:t>
            </a:r>
            <a:r>
              <a:rPr lang="cs-CZ" dirty="0" smtClean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ohřívání</a:t>
            </a:r>
            <a:r>
              <a:rPr lang="cs-CZ" dirty="0" smtClean="0">
                <a:cs typeface="Calibri"/>
              </a:rPr>
              <a:t>), ale POZOR: SLV nemusí být shodný s významem lexikálním (</a:t>
            </a:r>
            <a:r>
              <a:rPr lang="cs-CZ" i="1" dirty="0" smtClean="0">
                <a:cs typeface="Calibri"/>
              </a:rPr>
              <a:t>zelenina</a:t>
            </a:r>
            <a:r>
              <a:rPr lang="cs-CZ" dirty="0" smtClean="0">
                <a:cs typeface="Calibri"/>
              </a:rPr>
              <a:t> – není vždy </a:t>
            </a:r>
            <a:r>
              <a:rPr lang="cs-CZ" i="1" dirty="0" smtClean="0">
                <a:cs typeface="Calibri"/>
              </a:rPr>
              <a:t>zelená</a:t>
            </a:r>
            <a:r>
              <a:rPr lang="cs-CZ" dirty="0" smtClean="0">
                <a:cs typeface="Calibri"/>
              </a:rPr>
              <a:t> látka).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1" y="578984"/>
            <a:ext cx="1390650" cy="135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Fundace a motivace mívají shodný směr, ne vždy je ale jednoznačný (</a:t>
            </a:r>
            <a:r>
              <a:rPr lang="cs-CZ" i="1" dirty="0" smtClean="0"/>
              <a:t>doma </a:t>
            </a:r>
            <a:r>
              <a:rPr lang="cs-CZ" i="1" dirty="0" smtClean="0">
                <a:cs typeface="Calibri"/>
              </a:rPr>
              <a:t>↔ domů</a:t>
            </a:r>
            <a:r>
              <a:rPr lang="cs-CZ" dirty="0" smtClean="0">
                <a:cs typeface="Calibri"/>
              </a:rPr>
              <a:t> – oboustranná) nebo (</a:t>
            </a:r>
            <a:r>
              <a:rPr lang="cs-CZ" i="1" dirty="0" smtClean="0">
                <a:cs typeface="Calibri"/>
              </a:rPr>
              <a:t>soudce ← soud, soudce ← soudit</a:t>
            </a:r>
            <a:r>
              <a:rPr lang="cs-CZ" dirty="0" smtClean="0">
                <a:cs typeface="Calibri"/>
              </a:rPr>
              <a:t> - paralelní) apod. </a:t>
            </a:r>
          </a:p>
          <a:p>
            <a:r>
              <a:rPr lang="cs-CZ" dirty="0" smtClean="0">
                <a:cs typeface="Calibri"/>
              </a:rPr>
              <a:t>Slovo fundované (motivované) je zpravidla složitější a delší než slovo fundující (motivující), ale někdy je tomu naopak (</a:t>
            </a:r>
            <a:r>
              <a:rPr lang="cs-CZ" i="1" dirty="0" smtClean="0">
                <a:cs typeface="Calibri"/>
              </a:rPr>
              <a:t>lov ← lovit</a:t>
            </a:r>
            <a:r>
              <a:rPr lang="cs-CZ" dirty="0" smtClean="0">
                <a:cs typeface="Calibri"/>
              </a:rPr>
              <a:t>).</a:t>
            </a:r>
          </a:p>
          <a:p>
            <a:r>
              <a:rPr lang="cs-CZ" dirty="0" smtClean="0">
                <a:cs typeface="Calibri"/>
              </a:rPr>
              <a:t>Fundované slovo může být samo fundujícím pro další slovo (</a:t>
            </a:r>
            <a:r>
              <a:rPr lang="cs-CZ" i="1" dirty="0" smtClean="0">
                <a:cs typeface="Calibri"/>
              </a:rPr>
              <a:t>létat → letadlo → letadlový</a:t>
            </a:r>
            <a:r>
              <a:rPr lang="cs-CZ" dirty="0" smtClean="0">
                <a:cs typeface="Calibri"/>
              </a:rPr>
              <a:t>).</a:t>
            </a:r>
          </a:p>
          <a:p>
            <a:r>
              <a:rPr lang="cs-CZ" b="1" dirty="0" smtClean="0">
                <a:cs typeface="Calibri"/>
              </a:rPr>
              <a:t>Slovotvorné hnízdo </a:t>
            </a:r>
            <a:r>
              <a:rPr lang="cs-CZ" dirty="0" smtClean="0">
                <a:cs typeface="Calibri"/>
              </a:rPr>
              <a:t>(slovní čeleď) = skupina slov vázaných společným vztahem fundace (primární slovo základové + všechna přímo nebo zprostředkovaně na něm založená slova se stejným kořenem) </a:t>
            </a:r>
            <a:r>
              <a:rPr lang="cs-CZ" i="1" dirty="0" smtClean="0">
                <a:cs typeface="Calibri"/>
              </a:rPr>
              <a:t>seno – senný – seník – </a:t>
            </a:r>
            <a:r>
              <a:rPr lang="cs-CZ" i="1" dirty="0" err="1" smtClean="0">
                <a:cs typeface="Calibri"/>
              </a:rPr>
              <a:t>seníkový</a:t>
            </a:r>
            <a:r>
              <a:rPr lang="cs-CZ" i="1" dirty="0" smtClean="0">
                <a:cs typeface="Calibri"/>
              </a:rPr>
              <a:t> – Senovážný – senoseč ….</a:t>
            </a:r>
          </a:p>
          <a:p>
            <a:r>
              <a:rPr lang="cs-CZ" b="1" dirty="0" smtClean="0"/>
              <a:t>Slovotvorná řada </a:t>
            </a:r>
            <a:r>
              <a:rPr lang="cs-CZ" dirty="0" smtClean="0"/>
              <a:t>= slova spjatá (opakovaným) lineárním vztahem fundace (</a:t>
            </a:r>
            <a:r>
              <a:rPr lang="cs-CZ" i="1" dirty="0" smtClean="0"/>
              <a:t>slunce </a:t>
            </a:r>
            <a:r>
              <a:rPr lang="cs-CZ" i="1" dirty="0" smtClean="0">
                <a:cs typeface="Calibri"/>
              </a:rPr>
              <a:t>→ sluneční → slunečně; slunce → sluníčko → sluníčkový)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 Formální svazek se nazývá </a:t>
            </a:r>
            <a:r>
              <a:rPr lang="cs-CZ" u="sng" dirty="0" smtClean="0"/>
              <a:t>čeleď</a:t>
            </a:r>
            <a:r>
              <a:rPr lang="cs-CZ" dirty="0" smtClean="0"/>
              <a:t>:</a:t>
            </a:r>
          </a:p>
          <a:p>
            <a:pPr marL="0" indent="0">
              <a:buClr>
                <a:srgbClr val="92D050"/>
              </a:buClr>
              <a:buNone/>
            </a:pPr>
            <a:endParaRPr lang="cs-CZ" dirty="0"/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                      zalesnit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   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lesník </a:t>
            </a:r>
            <a:r>
              <a:rPr lang="cs-CZ" dirty="0" smtClean="0">
                <a:latin typeface="Calibri" panose="020F0502020204030204" pitchFamily="34" charset="0"/>
              </a:rPr>
              <a:t>← lesní ← les → lesník →lesnický →lesnictví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                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>
                <a:latin typeface="Calibri" panose="020F0502020204030204" pitchFamily="34" charset="0"/>
              </a:rPr>
              <a:t>         polesí     lesostep         lesík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>
                <a:latin typeface="Calibri" panose="020F0502020204030204" pitchFamily="34" charset="0"/>
              </a:rPr>
              <a:t>polesní                                                 lesíček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3112408" y="3731079"/>
            <a:ext cx="0" cy="4345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092451" y="4688114"/>
            <a:ext cx="0" cy="414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456214" y="4617130"/>
            <a:ext cx="511629" cy="3957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2269671" y="4618717"/>
            <a:ext cx="657680" cy="3941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777921" y="5435600"/>
            <a:ext cx="304800" cy="177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1375229" y="5389457"/>
            <a:ext cx="215900" cy="2700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1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10609979" cy="4204607"/>
          </a:xfrm>
        </p:spPr>
        <p:txBody>
          <a:bodyPr>
            <a:normAutofit/>
          </a:bodyPr>
          <a:lstStyle/>
          <a:p>
            <a:r>
              <a:rPr lang="cs-CZ" dirty="0" smtClean="0"/>
              <a:t>SLOVOTVORNÝ ZÁKLAD A SLOVOTVORNÝ FORMANT</a:t>
            </a:r>
          </a:p>
          <a:p>
            <a:r>
              <a:rPr lang="cs-CZ" dirty="0" smtClean="0"/>
              <a:t>Část slova společná pro utvořené a základové slovo (utvořená ho přebírají ze základových).</a:t>
            </a:r>
          </a:p>
          <a:p>
            <a:r>
              <a:rPr lang="cs-CZ" dirty="0" smtClean="0"/>
              <a:t>Všechny (formální) odlišnosti mezi nimi (</a:t>
            </a:r>
            <a:r>
              <a:rPr lang="cs-CZ" dirty="0" err="1" smtClean="0"/>
              <a:t>vč</a:t>
            </a:r>
            <a:r>
              <a:rPr lang="cs-CZ" dirty="0" smtClean="0"/>
              <a:t> změn, ke kterým dochází ve slovotvorném procesu) tvoří SLF.</a:t>
            </a:r>
          </a:p>
          <a:p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SLOVOTVORNÝ ROZBOR: zjišťujeme slovotvornou stavbu (strukturu) slov, která je dvojčlenná (na rozdíl od lineární morfémové stavby). SLZ může být celé základové slovo (jedno nebo více) nebo jeho část:</a:t>
            </a:r>
          </a:p>
          <a:p>
            <a:r>
              <a:rPr lang="cs-CZ" i="1" dirty="0" smtClean="0"/>
              <a:t>dnes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dnešní</a:t>
            </a:r>
            <a:r>
              <a:rPr lang="cs-CZ" dirty="0" smtClean="0">
                <a:cs typeface="Calibri"/>
              </a:rPr>
              <a:t>: celé slovo; </a:t>
            </a:r>
            <a:r>
              <a:rPr lang="cs-CZ" i="1" dirty="0" smtClean="0">
                <a:cs typeface="Calibri"/>
              </a:rPr>
              <a:t>ryba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rybář: </a:t>
            </a:r>
            <a:r>
              <a:rPr lang="cs-CZ" sz="2400" dirty="0" smtClean="0">
                <a:cs typeface="Calibri"/>
              </a:rPr>
              <a:t>kořen; </a:t>
            </a:r>
            <a:r>
              <a:rPr lang="cs-CZ" sz="2400" i="1" dirty="0" smtClean="0">
                <a:cs typeface="Calibri"/>
              </a:rPr>
              <a:t>zahrada </a:t>
            </a:r>
            <a:r>
              <a:rPr lang="cs-CZ" i="1" dirty="0" smtClean="0">
                <a:cs typeface="Calibri"/>
              </a:rPr>
              <a:t>→ zahrádka: </a:t>
            </a:r>
            <a:r>
              <a:rPr lang="cs-CZ" dirty="0" smtClean="0">
                <a:cs typeface="Calibri"/>
              </a:rPr>
              <a:t>kořen s prefixem; </a:t>
            </a:r>
            <a:r>
              <a:rPr lang="cs-CZ" i="1" dirty="0" smtClean="0">
                <a:cs typeface="Calibri"/>
              </a:rPr>
              <a:t>učit → učitel: </a:t>
            </a:r>
            <a:r>
              <a:rPr lang="cs-CZ" dirty="0" smtClean="0">
                <a:cs typeface="Calibri"/>
              </a:rPr>
              <a:t>kořen s KM (pozor: </a:t>
            </a:r>
            <a:r>
              <a:rPr lang="cs-CZ" dirty="0" smtClean="0">
                <a:solidFill>
                  <a:srgbClr val="FF0000"/>
                </a:solidFill>
                <a:cs typeface="Calibri"/>
              </a:rPr>
              <a:t>-t-</a:t>
            </a:r>
            <a:r>
              <a:rPr lang="cs-CZ" dirty="0" smtClean="0">
                <a:cs typeface="Calibri"/>
              </a:rPr>
              <a:t>); </a:t>
            </a:r>
            <a:r>
              <a:rPr lang="cs-CZ" i="1" dirty="0" smtClean="0">
                <a:cs typeface="Calibri"/>
              </a:rPr>
              <a:t>makový → makovec</a:t>
            </a:r>
            <a:r>
              <a:rPr lang="cs-CZ" dirty="0" smtClean="0">
                <a:cs typeface="Calibri"/>
              </a:rPr>
              <a:t>: kořen s SL sufixem</a:t>
            </a:r>
            <a:endParaRPr lang="cs-CZ" dirty="0"/>
          </a:p>
        </p:txBody>
      </p:sp>
      <p:pic>
        <p:nvPicPr>
          <p:cNvPr id="4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1" y="578984"/>
            <a:ext cx="1390650" cy="135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8226008" cy="4023360"/>
          </a:xfrm>
        </p:spPr>
        <p:txBody>
          <a:bodyPr/>
          <a:lstStyle/>
          <a:p>
            <a:r>
              <a:rPr lang="cs-CZ" u="sng" dirty="0" smtClean="0"/>
              <a:t>Hláskové alternace</a:t>
            </a:r>
            <a:r>
              <a:rPr lang="cs-CZ" dirty="0" smtClean="0"/>
              <a:t>: při tvoření slov dochází k hláskovým alternacím, a to zpravidla uvnitř SL základu, popř. na morfematickém švu mezi SL základem a SL formantem.</a:t>
            </a:r>
          </a:p>
          <a:p>
            <a:r>
              <a:rPr lang="cs-CZ" dirty="0" smtClean="0"/>
              <a:t> - kvalitativní (</a:t>
            </a:r>
            <a:r>
              <a:rPr lang="cs-CZ" i="1" dirty="0" smtClean="0"/>
              <a:t>sm</a:t>
            </a:r>
            <a:r>
              <a:rPr lang="cs-CZ" i="1" u="sng" dirty="0" smtClean="0"/>
              <a:t>á</a:t>
            </a:r>
            <a:r>
              <a:rPr lang="cs-CZ" i="1" dirty="0" smtClean="0"/>
              <a:t>t se</a:t>
            </a:r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→ sm</a:t>
            </a:r>
            <a:r>
              <a:rPr lang="cs-CZ" i="1" u="sng" dirty="0" smtClean="0">
                <a:cs typeface="Calibri"/>
              </a:rPr>
              <a:t>í</a:t>
            </a:r>
            <a:r>
              <a:rPr lang="cs-CZ" i="1" dirty="0" smtClean="0">
                <a:cs typeface="Calibri"/>
              </a:rPr>
              <a:t>ch, kni</a:t>
            </a:r>
            <a:r>
              <a:rPr lang="cs-CZ" i="1" u="sng" dirty="0" smtClean="0">
                <a:cs typeface="Calibri"/>
              </a:rPr>
              <a:t>h</a:t>
            </a:r>
            <a:r>
              <a:rPr lang="cs-CZ" i="1" dirty="0" smtClean="0">
                <a:cs typeface="Calibri"/>
              </a:rPr>
              <a:t>a → kní</a:t>
            </a:r>
            <a:r>
              <a:rPr lang="cs-CZ" i="1" u="sng" dirty="0" smtClean="0">
                <a:cs typeface="Calibri"/>
              </a:rPr>
              <a:t>ž</a:t>
            </a:r>
            <a:r>
              <a:rPr lang="cs-CZ" i="1" dirty="0" smtClean="0">
                <a:cs typeface="Calibri"/>
              </a:rPr>
              <a:t>ka)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- </a:t>
            </a:r>
            <a:r>
              <a:rPr lang="cs-CZ" dirty="0" smtClean="0">
                <a:cs typeface="Calibri"/>
              </a:rPr>
              <a:t>kvantitativní</a:t>
            </a:r>
            <a:r>
              <a:rPr lang="cs-CZ" i="1" dirty="0" smtClean="0">
                <a:cs typeface="Calibri"/>
              </a:rPr>
              <a:t> (l</a:t>
            </a:r>
            <a:r>
              <a:rPr lang="cs-CZ" i="1" u="sng" dirty="0" smtClean="0">
                <a:cs typeface="Calibri"/>
              </a:rPr>
              <a:t>é</a:t>
            </a:r>
            <a:r>
              <a:rPr lang="cs-CZ" i="1" dirty="0" smtClean="0">
                <a:cs typeface="Calibri"/>
              </a:rPr>
              <a:t>to → l</a:t>
            </a:r>
            <a:r>
              <a:rPr lang="cs-CZ" i="1" u="sng" dirty="0" smtClean="0">
                <a:cs typeface="Calibri"/>
              </a:rPr>
              <a:t>e</a:t>
            </a:r>
            <a:r>
              <a:rPr lang="cs-CZ" i="1" dirty="0" smtClean="0">
                <a:cs typeface="Calibri"/>
              </a:rPr>
              <a:t>tní, d</a:t>
            </a:r>
            <a:r>
              <a:rPr lang="cs-CZ" i="1" u="sng" dirty="0" smtClean="0">
                <a:cs typeface="Calibri"/>
              </a:rPr>
              <a:t>a</a:t>
            </a:r>
            <a:r>
              <a:rPr lang="cs-CZ" i="1" dirty="0" smtClean="0">
                <a:cs typeface="Calibri"/>
              </a:rPr>
              <a:t>r → d</a:t>
            </a:r>
            <a:r>
              <a:rPr lang="cs-CZ" i="1" u="sng" dirty="0" smtClean="0">
                <a:cs typeface="Calibri"/>
              </a:rPr>
              <a:t>á</a:t>
            </a:r>
            <a:r>
              <a:rPr lang="cs-CZ" i="1" dirty="0" smtClean="0">
                <a:cs typeface="Calibri"/>
              </a:rPr>
              <a:t>rek)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- </a:t>
            </a:r>
            <a:r>
              <a:rPr lang="cs-CZ" dirty="0" err="1" smtClean="0">
                <a:cs typeface="Calibri"/>
              </a:rPr>
              <a:t>vznikové</a:t>
            </a:r>
            <a:r>
              <a:rPr lang="cs-CZ" i="1" dirty="0" smtClean="0">
                <a:cs typeface="Calibri"/>
              </a:rPr>
              <a:t> (světlo → svě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t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e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l</a:t>
            </a:r>
            <a:r>
              <a:rPr lang="cs-CZ" i="1" dirty="0" smtClean="0">
                <a:cs typeface="Calibri"/>
              </a:rPr>
              <a:t>ný) – </a:t>
            </a:r>
            <a:r>
              <a:rPr lang="cs-CZ" dirty="0" smtClean="0">
                <a:cs typeface="Calibri"/>
              </a:rPr>
              <a:t>3 konsonanty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- </a:t>
            </a:r>
            <a:r>
              <a:rPr lang="cs-CZ" dirty="0" smtClean="0">
                <a:cs typeface="Calibri"/>
              </a:rPr>
              <a:t>zánikové</a:t>
            </a:r>
            <a:r>
              <a:rPr lang="cs-CZ" i="1" dirty="0" smtClean="0">
                <a:cs typeface="Calibri"/>
              </a:rPr>
              <a:t> (p</a:t>
            </a:r>
            <a:r>
              <a:rPr lang="cs-CZ" i="1" u="sng" dirty="0" smtClean="0">
                <a:cs typeface="Calibri"/>
              </a:rPr>
              <a:t>e</a:t>
            </a:r>
            <a:r>
              <a:rPr lang="cs-CZ" i="1" dirty="0" smtClean="0">
                <a:cs typeface="Calibri"/>
              </a:rPr>
              <a:t>s – psí)</a:t>
            </a:r>
          </a:p>
          <a:p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418" y="412978"/>
            <a:ext cx="2369003" cy="2032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10479351" cy="4196443"/>
          </a:xfrm>
        </p:spPr>
        <p:txBody>
          <a:bodyPr>
            <a:normAutofit/>
          </a:bodyPr>
          <a:lstStyle/>
          <a:p>
            <a:r>
              <a:rPr lang="cs-CZ" dirty="0" smtClean="0"/>
              <a:t>SLOVOTVORNÉ ZPŮSOBY: </a:t>
            </a:r>
          </a:p>
          <a:p>
            <a:r>
              <a:rPr lang="cs-CZ" dirty="0" smtClean="0"/>
              <a:t>(1) Derivace (odvozování): do SL procesu vstupuje jedno základové (plnovýznamové) slovo.</a:t>
            </a:r>
          </a:p>
          <a:p>
            <a:r>
              <a:rPr lang="cs-CZ" dirty="0" smtClean="0"/>
              <a:t>(2) Kompozice (skládání): do SL vstupují zpravidla 2 základová (plnovýznamová) slova.</a:t>
            </a:r>
          </a:p>
          <a:p>
            <a:r>
              <a:rPr lang="cs-CZ" dirty="0" smtClean="0"/>
              <a:t>(3) Konverze</a:t>
            </a:r>
          </a:p>
          <a:p>
            <a:r>
              <a:rPr lang="cs-CZ" dirty="0" smtClean="0"/>
              <a:t>(4) </a:t>
            </a:r>
            <a:r>
              <a:rPr lang="cs-CZ" dirty="0" err="1" smtClean="0"/>
              <a:t>Reflexivizace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+ SL úpravy:</a:t>
            </a:r>
          </a:p>
          <a:p>
            <a:r>
              <a:rPr lang="cs-CZ" dirty="0" smtClean="0"/>
              <a:t>(5) Univerbizace</a:t>
            </a:r>
          </a:p>
          <a:p>
            <a:r>
              <a:rPr lang="cs-CZ" dirty="0" smtClean="0"/>
              <a:t>(6) Abreviace (zkracování)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16115" cy="44658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DERIVACE: v rámci SL způsobu se podle SL formantu (vyděleného na základě srov. se slovem fundujícím) rozlišují tyto SL procesy:</a:t>
            </a:r>
          </a:p>
          <a:p>
            <a:r>
              <a:rPr lang="cs-CZ" dirty="0" smtClean="0"/>
              <a:t>(a) </a:t>
            </a:r>
            <a:r>
              <a:rPr lang="cs-CZ" b="1" dirty="0" smtClean="0"/>
              <a:t>prefixace</a:t>
            </a:r>
            <a:r>
              <a:rPr lang="cs-CZ" dirty="0" smtClean="0"/>
              <a:t>, tj. přidání SL prefixu, stojí před kořenem slova a často se připojují k celému slovu, odvozují se jimi zvl. slovesa</a:t>
            </a:r>
          </a:p>
          <a:p>
            <a:pPr marL="0" indent="0">
              <a:buNone/>
            </a:pPr>
            <a:r>
              <a:rPr lang="cs-CZ" i="1" dirty="0" smtClean="0"/>
              <a:t>psát </a:t>
            </a:r>
            <a:r>
              <a:rPr lang="cs-CZ" i="1" dirty="0" smtClean="0">
                <a:cs typeface="Calibri"/>
              </a:rPr>
              <a:t>→ </a:t>
            </a:r>
            <a:r>
              <a:rPr lang="cs-CZ" i="1" u="sng" dirty="0" smtClean="0">
                <a:cs typeface="Calibri"/>
              </a:rPr>
              <a:t>za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psat</a:t>
            </a:r>
            <a:r>
              <a:rPr lang="cs-CZ" i="1" dirty="0" smtClean="0">
                <a:cs typeface="Calibri"/>
              </a:rPr>
              <a:t>; výhoda → </a:t>
            </a:r>
            <a:r>
              <a:rPr lang="cs-CZ" i="1" u="sng" dirty="0" smtClean="0">
                <a:cs typeface="Calibri"/>
              </a:rPr>
              <a:t>ne</a:t>
            </a:r>
            <a:r>
              <a:rPr lang="cs-CZ" i="1" dirty="0" smtClean="0">
                <a:cs typeface="Calibri"/>
              </a:rPr>
              <a:t>-výhoda </a:t>
            </a:r>
            <a:r>
              <a:rPr lang="cs-CZ" dirty="0" smtClean="0">
                <a:cs typeface="Calibri"/>
              </a:rPr>
              <a:t>+ např. perfektivizace N sloves (</a:t>
            </a:r>
            <a:r>
              <a:rPr lang="cs-CZ" i="1" dirty="0" smtClean="0">
                <a:cs typeface="Calibri"/>
              </a:rPr>
              <a:t>hořet → </a:t>
            </a:r>
            <a:r>
              <a:rPr lang="cs-CZ" i="1" u="sng" dirty="0" smtClean="0">
                <a:cs typeface="Calibri"/>
              </a:rPr>
              <a:t>s</a:t>
            </a:r>
            <a:r>
              <a:rPr lang="cs-CZ" i="1" dirty="0" smtClean="0">
                <a:cs typeface="Calibri"/>
              </a:rPr>
              <a:t>-hořet)</a:t>
            </a:r>
          </a:p>
          <a:p>
            <a:pPr marL="0" indent="0">
              <a:buNone/>
            </a:pPr>
            <a:r>
              <a:rPr lang="cs-CZ" i="1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(b) </a:t>
            </a:r>
            <a:r>
              <a:rPr lang="cs-CZ" b="1" dirty="0" smtClean="0">
                <a:cs typeface="Calibri"/>
              </a:rPr>
              <a:t>sufixace</a:t>
            </a:r>
            <a:r>
              <a:rPr lang="cs-CZ" dirty="0" smtClean="0">
                <a:cs typeface="Calibri"/>
              </a:rPr>
              <a:t>, tj. přidání SL sufixu, stojí za kořenem slova; u jmen k ni většinou připojujeme tvarotvorný morfém (deklinační koncovku)</a:t>
            </a:r>
          </a:p>
          <a:p>
            <a:pPr marL="0" indent="0">
              <a:buNone/>
            </a:pPr>
            <a:r>
              <a:rPr lang="cs-CZ" i="1" dirty="0">
                <a:cs typeface="Calibri"/>
              </a:rPr>
              <a:t>p</a:t>
            </a:r>
            <a:r>
              <a:rPr lang="cs-CZ" i="1" dirty="0" smtClean="0">
                <a:cs typeface="Calibri"/>
              </a:rPr>
              <a:t>lavat → plav-</a:t>
            </a:r>
            <a:r>
              <a:rPr lang="cs-CZ" i="1" u="sng" dirty="0" err="1" smtClean="0">
                <a:cs typeface="Calibri"/>
              </a:rPr>
              <a:t>ec</a:t>
            </a:r>
            <a:r>
              <a:rPr lang="cs-CZ" i="1" dirty="0" smtClean="0">
                <a:cs typeface="Calibri"/>
              </a:rPr>
              <a:t>; kámen → kamen-</a:t>
            </a:r>
            <a:r>
              <a:rPr lang="cs-CZ" i="1" u="sng" dirty="0" smtClean="0">
                <a:cs typeface="Calibri"/>
              </a:rPr>
              <a:t>ný</a:t>
            </a:r>
            <a:r>
              <a:rPr lang="cs-CZ" i="1" dirty="0" smtClean="0">
                <a:cs typeface="Calibri"/>
              </a:rPr>
              <a:t>  </a:t>
            </a:r>
            <a:endParaRPr lang="cs-CZ" i="1" dirty="0" smtClean="0"/>
          </a:p>
          <a:p>
            <a:r>
              <a:rPr lang="cs-CZ" dirty="0" smtClean="0"/>
              <a:t>(c) </a:t>
            </a:r>
            <a:r>
              <a:rPr lang="cs-CZ" b="1" dirty="0" err="1" smtClean="0"/>
              <a:t>transflexe</a:t>
            </a:r>
            <a:r>
              <a:rPr lang="cs-CZ" dirty="0" smtClean="0"/>
              <a:t>, tj. (c1) tvoření koncovkou </a:t>
            </a:r>
            <a:r>
              <a:rPr lang="cs-CZ" sz="2400" dirty="0" smtClean="0"/>
              <a:t>(</a:t>
            </a:r>
            <a:r>
              <a:rPr lang="cs-CZ" sz="2400" i="1" dirty="0" smtClean="0"/>
              <a:t>malina </a:t>
            </a:r>
            <a:r>
              <a:rPr lang="cs-CZ" i="1" dirty="0" smtClean="0">
                <a:cs typeface="Calibri"/>
              </a:rPr>
              <a:t>→ malin-</a:t>
            </a:r>
            <a:r>
              <a:rPr lang="cs-CZ" i="1" u="sng" dirty="0" smtClean="0">
                <a:cs typeface="Calibri"/>
              </a:rPr>
              <a:t>í</a:t>
            </a:r>
            <a:r>
              <a:rPr lang="cs-CZ" i="1" dirty="0" smtClean="0">
                <a:cs typeface="Calibri"/>
              </a:rPr>
              <a:t>; běhat → běh-</a:t>
            </a:r>
            <a:r>
              <a:rPr lang="cs-CZ" i="1" u="sng" dirty="0" smtClean="0">
                <a:cs typeface="Calibri"/>
              </a:rPr>
              <a:t>Ø</a:t>
            </a:r>
            <a:r>
              <a:rPr lang="cs-CZ" dirty="0" smtClean="0">
                <a:cs typeface="Calibri"/>
              </a:rPr>
              <a:t>)</a:t>
            </a:r>
          </a:p>
          <a:p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                       (c2) tvoření KM </a:t>
            </a:r>
            <a:r>
              <a:rPr lang="cs-CZ" sz="2400" dirty="0" smtClean="0">
                <a:cs typeface="Calibri"/>
              </a:rPr>
              <a:t>(</a:t>
            </a:r>
            <a:r>
              <a:rPr lang="cs-CZ" sz="2400" i="1" dirty="0" smtClean="0">
                <a:cs typeface="Calibri"/>
              </a:rPr>
              <a:t>fax </a:t>
            </a:r>
            <a:r>
              <a:rPr lang="cs-CZ" i="1" dirty="0" smtClean="0">
                <a:cs typeface="Calibri"/>
              </a:rPr>
              <a:t>→ fax-</a:t>
            </a:r>
            <a:r>
              <a:rPr lang="cs-CZ" i="1" u="sng" dirty="0" smtClean="0">
                <a:cs typeface="Calibri"/>
              </a:rPr>
              <a:t>ova</a:t>
            </a:r>
            <a:r>
              <a:rPr lang="cs-CZ" i="1" dirty="0" smtClean="0">
                <a:cs typeface="Calibri"/>
              </a:rPr>
              <a:t>-t; hodit → </a:t>
            </a:r>
            <a:r>
              <a:rPr lang="cs-CZ" i="1" dirty="0" err="1" smtClean="0">
                <a:cs typeface="Calibri"/>
              </a:rPr>
              <a:t>ház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e</a:t>
            </a:r>
            <a:r>
              <a:rPr lang="cs-CZ" i="1" dirty="0" smtClean="0">
                <a:cs typeface="Calibri"/>
              </a:rPr>
              <a:t>-t</a:t>
            </a:r>
            <a:r>
              <a:rPr lang="cs-CZ" dirty="0" smtClean="0">
                <a:cs typeface="Calibri"/>
              </a:rPr>
              <a:t>)</a:t>
            </a:r>
          </a:p>
          <a:p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                           + </a:t>
            </a:r>
            <a:r>
              <a:rPr lang="cs-CZ" dirty="0" err="1" smtClean="0">
                <a:cs typeface="Calibri"/>
              </a:rPr>
              <a:t>imperfektivizace</a:t>
            </a:r>
            <a:r>
              <a:rPr lang="cs-CZ" dirty="0" smtClean="0">
                <a:cs typeface="Calibri"/>
              </a:rPr>
              <a:t> u sloves (</a:t>
            </a:r>
            <a:r>
              <a:rPr lang="cs-CZ" i="1" dirty="0" smtClean="0">
                <a:cs typeface="Calibri"/>
              </a:rPr>
              <a:t>zastoupit → zastup-</a:t>
            </a:r>
            <a:r>
              <a:rPr lang="cs-CZ" i="1" u="sng" dirty="0" smtClean="0">
                <a:cs typeface="Calibri"/>
              </a:rPr>
              <a:t>ova</a:t>
            </a:r>
            <a:r>
              <a:rPr lang="cs-CZ" i="1" dirty="0" smtClean="0">
                <a:cs typeface="Calibri"/>
              </a:rPr>
              <a:t>-t</a:t>
            </a:r>
            <a:r>
              <a:rPr lang="cs-CZ" dirty="0" smtClean="0">
                <a:cs typeface="Calibri"/>
              </a:rPr>
              <a:t>)</a:t>
            </a:r>
          </a:p>
          <a:p>
            <a:endParaRPr lang="cs-CZ" dirty="0"/>
          </a:p>
        </p:txBody>
      </p:sp>
      <p:pic>
        <p:nvPicPr>
          <p:cNvPr id="4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1" y="578984"/>
            <a:ext cx="1390650" cy="135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95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2028</TotalTime>
  <Words>2274</Words>
  <Application>Microsoft Office PowerPoint</Application>
  <PresentationFormat>Širokoúhlá obrazovka</PresentationFormat>
  <Paragraphs>193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Calibri</vt:lpstr>
      <vt:lpstr>Tw Cen MT</vt:lpstr>
      <vt:lpstr>Tw Cen MT Condensed</vt:lpstr>
      <vt:lpstr>Wingdings</vt:lpstr>
      <vt:lpstr>Wingdings 3</vt:lpstr>
      <vt:lpstr>Integrál</vt:lpstr>
      <vt:lpstr>Jazykové praktikum (UJPQ) – tvarosloví 4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slovotvorba</vt:lpstr>
      <vt:lpstr>literatura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jazyka Sémiotika a teorie (jazykového) znaku</dc:title>
  <dc:creator>Kříž Michal</dc:creator>
  <cp:lastModifiedBy>Kříž Michal</cp:lastModifiedBy>
  <cp:revision>150</cp:revision>
  <dcterms:created xsi:type="dcterms:W3CDTF">2016-10-06T07:56:26Z</dcterms:created>
  <dcterms:modified xsi:type="dcterms:W3CDTF">2018-11-13T13:07:35Z</dcterms:modified>
</cp:coreProperties>
</file>