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8" r:id="rId31"/>
    <p:sldId id="285" r:id="rId32"/>
    <p:sldId id="289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80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064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31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38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51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96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09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26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8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2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67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66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czechency.org/slovnik/%C5%BDIVOTNOS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czechency.org/slovnik/%C4%8C%C3%8DSLO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czechency.org/slovnik/P%C3%81D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czechency.org/slovnik/OSOB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czechency.org/slovnik/SLOVESN%C3%9D%20%C4%8CAS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czechency.org/slovnik/VID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czechency.org/slovnik/SLOVESN%C3%9D%20ROD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" TargetMode="External"/><Relationship Id="rId2" Type="http://schemas.openxmlformats.org/officeDocument/2006/relationships/hyperlink" Target="https://library.upol.cz/arl-upol/cs/detail-upol_us_cat-0039328-Mluvnice-soucasne-cestiny/?disprec=2&amp;iset=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czechency.org/slovnik/RO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4597400"/>
            <a:ext cx="7772400" cy="1825777"/>
          </a:xfrm>
        </p:spPr>
        <p:txBody>
          <a:bodyPr>
            <a:normAutofit/>
          </a:bodyPr>
          <a:lstStyle/>
          <a:p>
            <a:r>
              <a:rPr lang="cs-CZ" sz="4400" dirty="0" smtClean="0"/>
              <a:t>Jazykové praktikum (UJPQ) – tvarosloví 3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 8.00 – </a:t>
            </a:r>
            <a:r>
              <a:rPr lang="cs-CZ" dirty="0"/>
              <a:t>8</a:t>
            </a:r>
            <a:r>
              <a:rPr lang="cs-CZ" dirty="0" smtClean="0"/>
              <a:t>.45 (</a:t>
            </a:r>
            <a:r>
              <a:rPr lang="cs-CZ" dirty="0" err="1" smtClean="0"/>
              <a:t>př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 8.45 – 10.15 (se)</a:t>
            </a:r>
          </a:p>
          <a:p>
            <a:r>
              <a:rPr lang="cs-CZ" dirty="0" smtClean="0"/>
              <a:t>St 13.15 – 14.45 (se)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491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Hodnota jmenného rodu je vyjadřována vždy pohromadě (v </a:t>
            </a:r>
            <a:r>
              <a:rPr lang="cs-CZ" dirty="0" smtClean="0"/>
              <a:t>téže koncovce</a:t>
            </a:r>
            <a:r>
              <a:rPr lang="cs-CZ" dirty="0"/>
              <a:t>) s </a:t>
            </a:r>
            <a:r>
              <a:rPr lang="cs-CZ" dirty="0" smtClean="0"/>
              <a:t>hodnotou </a:t>
            </a:r>
            <a:r>
              <a:rPr lang="cs-CZ" dirty="0"/>
              <a:t>čísla (rod bez čísla vyjádřit nelze) a u jmen i pádu</a:t>
            </a:r>
            <a:r>
              <a:rPr lang="cs-CZ" dirty="0" smtClean="0"/>
              <a:t>.</a:t>
            </a:r>
          </a:p>
          <a:p>
            <a:r>
              <a:rPr lang="cs-CZ" dirty="0"/>
              <a:t>Jmenný rod může být v </a:t>
            </a:r>
            <a:r>
              <a:rPr lang="cs-CZ" dirty="0" smtClean="0"/>
              <a:t>češtině: </a:t>
            </a:r>
          </a:p>
          <a:p>
            <a:r>
              <a:rPr lang="cs-CZ" b="1" dirty="0" smtClean="0"/>
              <a:t>mužský </a:t>
            </a:r>
            <a:r>
              <a:rPr lang="cs-CZ" b="1" dirty="0"/>
              <a:t>životný </a:t>
            </a:r>
            <a:r>
              <a:rPr lang="cs-CZ" dirty="0"/>
              <a:t>(maskulinum </a:t>
            </a:r>
            <a:r>
              <a:rPr lang="cs-CZ" dirty="0" err="1"/>
              <a:t>animatum</a:t>
            </a:r>
            <a:r>
              <a:rPr lang="cs-CZ" dirty="0"/>
              <a:t>),</a:t>
            </a:r>
          </a:p>
          <a:p>
            <a:r>
              <a:rPr lang="cs-CZ" b="1" dirty="0"/>
              <a:t>mužský neživotný </a:t>
            </a:r>
            <a:r>
              <a:rPr lang="cs-CZ" dirty="0"/>
              <a:t>(maskulinum </a:t>
            </a:r>
            <a:r>
              <a:rPr lang="cs-CZ" dirty="0" err="1" smtClean="0"/>
              <a:t>inanimatum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ženský </a:t>
            </a:r>
            <a:r>
              <a:rPr lang="cs-CZ" dirty="0"/>
              <a:t>(femininum)</a:t>
            </a:r>
          </a:p>
          <a:p>
            <a:r>
              <a:rPr lang="cs-CZ" b="1" dirty="0" smtClean="0"/>
              <a:t>střední </a:t>
            </a:r>
            <a:r>
              <a:rPr lang="cs-CZ" dirty="0"/>
              <a:t>(neutrum</a:t>
            </a:r>
            <a:r>
              <a:rPr lang="cs-CZ" dirty="0" smtClean="0"/>
              <a:t>).</a:t>
            </a:r>
          </a:p>
          <a:p>
            <a:r>
              <a:rPr lang="cs-CZ" dirty="0" smtClean="0"/>
              <a:t>(Pozor: ve škole je časté, že 3 rody + morfolog. </a:t>
            </a:r>
            <a:r>
              <a:rPr lang="cs-CZ" dirty="0"/>
              <a:t>k</a:t>
            </a:r>
            <a:r>
              <a:rPr lang="cs-CZ" dirty="0" smtClean="0"/>
              <a:t>ategorie </a:t>
            </a:r>
            <a:r>
              <a:rPr lang="cs-CZ" i="1" dirty="0" smtClean="0"/>
              <a:t>životnosti</a:t>
            </a:r>
            <a:r>
              <a:rPr lang="cs-CZ" dirty="0" smtClean="0"/>
              <a:t>.)</a:t>
            </a:r>
            <a:endParaRPr lang="cs-CZ" dirty="0"/>
          </a:p>
        </p:txBody>
      </p:sp>
      <p:pic>
        <p:nvPicPr>
          <p:cNvPr id="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665" y="472850"/>
            <a:ext cx="1529443" cy="1486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4558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24279" cy="4023360"/>
          </a:xfrm>
        </p:spPr>
        <p:txBody>
          <a:bodyPr>
            <a:normAutofit/>
          </a:bodyPr>
          <a:lstStyle/>
          <a:p>
            <a:r>
              <a:rPr lang="cs-CZ" dirty="0"/>
              <a:t>Výše bylo uvedeno, že u substantiv označujících živé bytosti, </a:t>
            </a:r>
            <a:r>
              <a:rPr lang="cs-CZ" dirty="0" smtClean="0"/>
              <a:t>zejména osoby</a:t>
            </a:r>
            <a:r>
              <a:rPr lang="cs-CZ" dirty="0"/>
              <a:t>, zpravidla jmenný rod (gramatický) odpovídá přirozenému </a:t>
            </a:r>
            <a:r>
              <a:rPr lang="cs-CZ" dirty="0" smtClean="0"/>
              <a:t>rodu označované </a:t>
            </a:r>
            <a:r>
              <a:rPr lang="cs-CZ" dirty="0"/>
              <a:t>substance. Neplatí to však vždy, a proto se </a:t>
            </a:r>
            <a:r>
              <a:rPr lang="cs-CZ" dirty="0">
                <a:solidFill>
                  <a:srgbClr val="FF0000"/>
                </a:solidFill>
              </a:rPr>
              <a:t>nelze při </a:t>
            </a:r>
            <a:r>
              <a:rPr lang="cs-CZ" dirty="0" smtClean="0">
                <a:solidFill>
                  <a:srgbClr val="FF0000"/>
                </a:solidFill>
              </a:rPr>
              <a:t>určování rodu </a:t>
            </a:r>
            <a:r>
              <a:rPr lang="cs-CZ" dirty="0">
                <a:solidFill>
                  <a:srgbClr val="FF0000"/>
                </a:solidFill>
              </a:rPr>
              <a:t>přirozeným rodem řídit</a:t>
            </a:r>
            <a:r>
              <a:rPr lang="cs-CZ" dirty="0" smtClean="0"/>
              <a:t>.</a:t>
            </a:r>
          </a:p>
          <a:p>
            <a:r>
              <a:rPr lang="cs-CZ" dirty="0" smtClean="0"/>
              <a:t>(1) U </a:t>
            </a:r>
            <a:r>
              <a:rPr lang="cs-CZ" dirty="0"/>
              <a:t>malé skupiny substantivních lexémů (jde vesměs o </a:t>
            </a:r>
            <a:r>
              <a:rPr lang="cs-CZ" dirty="0" smtClean="0"/>
              <a:t>pozůstatky starých </a:t>
            </a:r>
            <a:r>
              <a:rPr lang="cs-CZ" dirty="0"/>
              <a:t>souhláskových kmenů) je rod v singulárových tvarech jiný </a:t>
            </a:r>
            <a:r>
              <a:rPr lang="cs-CZ" dirty="0" smtClean="0"/>
              <a:t>než v </a:t>
            </a:r>
            <a:r>
              <a:rPr lang="cs-CZ" dirty="0"/>
              <a:t>plurálových: </a:t>
            </a:r>
            <a:r>
              <a:rPr lang="cs-CZ" i="1" dirty="0"/>
              <a:t>dítě </a:t>
            </a:r>
            <a:r>
              <a:rPr lang="cs-CZ" dirty="0"/>
              <a:t>(n., f.), </a:t>
            </a:r>
            <a:r>
              <a:rPr lang="cs-CZ" i="1" dirty="0"/>
              <a:t>kníže </a:t>
            </a:r>
            <a:r>
              <a:rPr lang="cs-CZ" dirty="0"/>
              <a:t>(m. a., n.), </a:t>
            </a:r>
            <a:r>
              <a:rPr lang="cs-CZ" i="1" dirty="0"/>
              <a:t>hrabě </a:t>
            </a:r>
            <a:r>
              <a:rPr lang="cs-CZ" dirty="0"/>
              <a:t>(m. a., n.); někdy </a:t>
            </a:r>
            <a:r>
              <a:rPr lang="cs-CZ" dirty="0" smtClean="0"/>
              <a:t>to platí </a:t>
            </a:r>
            <a:r>
              <a:rPr lang="cs-CZ" dirty="0"/>
              <a:t>jen o některých významech daných slov: </a:t>
            </a:r>
            <a:r>
              <a:rPr lang="cs-CZ" i="1" dirty="0"/>
              <a:t>ucho </a:t>
            </a:r>
            <a:r>
              <a:rPr lang="cs-CZ" dirty="0"/>
              <a:t>(n., n. nebo f.), </a:t>
            </a:r>
            <a:r>
              <a:rPr lang="cs-CZ" i="1" dirty="0" smtClean="0"/>
              <a:t>oko </a:t>
            </a:r>
            <a:r>
              <a:rPr lang="cs-CZ" dirty="0" smtClean="0"/>
              <a:t>(n</a:t>
            </a:r>
            <a:r>
              <a:rPr lang="cs-CZ" dirty="0"/>
              <a:t>., n. nebo f</a:t>
            </a:r>
            <a:r>
              <a:rPr lang="cs-CZ" dirty="0" smtClean="0"/>
              <a:t>.).</a:t>
            </a:r>
          </a:p>
          <a:p>
            <a:r>
              <a:rPr lang="cs-CZ" b="1" dirty="0" smtClean="0"/>
              <a:t>(2) Kolísání </a:t>
            </a:r>
            <a:r>
              <a:rPr lang="cs-CZ" b="1" dirty="0"/>
              <a:t>v rodě </a:t>
            </a:r>
            <a:r>
              <a:rPr lang="cs-CZ" dirty="0"/>
              <a:t>znamená, že </a:t>
            </a:r>
            <a:r>
              <a:rPr lang="cs-CZ" dirty="0" smtClean="0"/>
              <a:t>jeden lexém </a:t>
            </a:r>
            <a:r>
              <a:rPr lang="cs-CZ" dirty="0"/>
              <a:t>vyjadřuje dva různé rody, aniž by jimi rozlišoval </a:t>
            </a:r>
            <a:r>
              <a:rPr lang="cs-CZ" dirty="0" smtClean="0"/>
              <a:t>význam: </a:t>
            </a:r>
            <a:r>
              <a:rPr lang="cs-CZ" dirty="0"/>
              <a:t>Kolísání </a:t>
            </a:r>
            <a:r>
              <a:rPr lang="cs-CZ" dirty="0" smtClean="0"/>
              <a:t>existuje mezi </a:t>
            </a:r>
            <a:r>
              <a:rPr lang="cs-CZ" dirty="0"/>
              <a:t>m. i. a f. (</a:t>
            </a:r>
            <a:r>
              <a:rPr lang="cs-CZ" i="1" dirty="0"/>
              <a:t>hřídel</a:t>
            </a:r>
            <a:r>
              <a:rPr lang="cs-CZ" dirty="0"/>
              <a:t>, </a:t>
            </a:r>
            <a:r>
              <a:rPr lang="cs-CZ" i="1" dirty="0"/>
              <a:t>esej</a:t>
            </a:r>
            <a:r>
              <a:rPr lang="cs-CZ" dirty="0"/>
              <a:t>, </a:t>
            </a:r>
            <a:r>
              <a:rPr lang="cs-CZ" i="1" dirty="0"/>
              <a:t>Želiv</a:t>
            </a:r>
            <a:r>
              <a:rPr lang="cs-CZ" dirty="0"/>
              <a:t>), m. i. a n. (</a:t>
            </a:r>
            <a:r>
              <a:rPr lang="cs-CZ" i="1" dirty="0"/>
              <a:t>foyer</a:t>
            </a:r>
            <a:r>
              <a:rPr lang="cs-CZ" dirty="0"/>
              <a:t>), f. a n. (</a:t>
            </a:r>
            <a:r>
              <a:rPr lang="cs-CZ" i="1" dirty="0"/>
              <a:t>show/</a:t>
            </a:r>
            <a:r>
              <a:rPr lang="cs-CZ" i="1" dirty="0" err="1"/>
              <a:t>šou</a:t>
            </a:r>
            <a:r>
              <a:rPr lang="cs-CZ" dirty="0" smtClean="0"/>
              <a:t>), okrajově </a:t>
            </a:r>
            <a:r>
              <a:rPr lang="cs-CZ" dirty="0"/>
              <a:t>mezi m. a. a n. (</a:t>
            </a:r>
            <a:r>
              <a:rPr lang="cs-CZ" i="1" dirty="0"/>
              <a:t>lamželezo</a:t>
            </a:r>
            <a:r>
              <a:rPr lang="cs-CZ" dirty="0"/>
              <a:t>). Kolísání mezi m. a. a m. i. (tzv. </a:t>
            </a:r>
            <a:r>
              <a:rPr lang="cs-CZ" dirty="0" smtClean="0"/>
              <a:t>kolísání v </a:t>
            </a:r>
            <a:r>
              <a:rPr lang="cs-CZ" dirty="0"/>
              <a:t>životnosti) je </a:t>
            </a:r>
            <a:r>
              <a:rPr lang="cs-CZ" dirty="0" smtClean="0"/>
              <a:t>časté:</a:t>
            </a:r>
            <a:r>
              <a:rPr lang="cs-CZ" dirty="0"/>
              <a:t> </a:t>
            </a:r>
            <a:r>
              <a:rPr lang="cs-CZ" i="1" dirty="0" smtClean="0"/>
              <a:t>jmenovatel</a:t>
            </a:r>
            <a:r>
              <a:rPr lang="cs-CZ" dirty="0"/>
              <a:t>, </a:t>
            </a:r>
            <a:r>
              <a:rPr lang="cs-CZ" i="1" dirty="0" smtClean="0"/>
              <a:t>ledoborec</a:t>
            </a:r>
            <a:r>
              <a:rPr lang="cs-CZ" dirty="0" smtClean="0"/>
              <a:t>, </a:t>
            </a:r>
            <a:r>
              <a:rPr lang="cs-CZ" i="1" dirty="0" smtClean="0"/>
              <a:t>mikrob</a:t>
            </a:r>
            <a:r>
              <a:rPr lang="cs-CZ" dirty="0"/>
              <a:t>, </a:t>
            </a:r>
            <a:r>
              <a:rPr lang="cs-CZ" i="1" dirty="0" smtClean="0"/>
              <a:t>slaneček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7979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(3)</a:t>
            </a:r>
            <a:r>
              <a:rPr lang="cs-CZ" dirty="0" smtClean="0"/>
              <a:t> </a:t>
            </a:r>
            <a:r>
              <a:rPr lang="cs-CZ" b="1" dirty="0"/>
              <a:t>Rodová </a:t>
            </a:r>
            <a:r>
              <a:rPr lang="cs-CZ" b="1" dirty="0" err="1"/>
              <a:t>dubletnost</a:t>
            </a:r>
            <a:r>
              <a:rPr lang="cs-CZ" b="1" dirty="0"/>
              <a:t> </a:t>
            </a:r>
            <a:r>
              <a:rPr lang="cs-CZ" dirty="0"/>
              <a:t>se od kolísání v rodě liší tím, že každá z </a:t>
            </a:r>
            <a:r>
              <a:rPr lang="cs-CZ" dirty="0" smtClean="0"/>
              <a:t>rodových variant </a:t>
            </a:r>
            <a:r>
              <a:rPr lang="cs-CZ" dirty="0"/>
              <a:t>má jiný tvar N </a:t>
            </a:r>
            <a:r>
              <a:rPr lang="cs-CZ" dirty="0" err="1"/>
              <a:t>sg</a:t>
            </a:r>
            <a:r>
              <a:rPr lang="cs-CZ" dirty="0"/>
              <a:t>. (lišící se </a:t>
            </a:r>
            <a:r>
              <a:rPr lang="cs-CZ" dirty="0" smtClean="0"/>
              <a:t>koncovkou). Existuje </a:t>
            </a:r>
            <a:r>
              <a:rPr lang="cs-CZ" dirty="0"/>
              <a:t>mezi m. i. a n</a:t>
            </a:r>
            <a:r>
              <a:rPr lang="cs-CZ" dirty="0" smtClean="0"/>
              <a:t>. (</a:t>
            </a:r>
            <a:r>
              <a:rPr lang="cs-CZ" i="1" dirty="0"/>
              <a:t>apartmán/apartmá</a:t>
            </a:r>
            <a:r>
              <a:rPr lang="cs-CZ" dirty="0"/>
              <a:t>, </a:t>
            </a:r>
            <a:r>
              <a:rPr lang="cs-CZ" i="1" dirty="0"/>
              <a:t>barok/baroko</a:t>
            </a:r>
            <a:r>
              <a:rPr lang="cs-CZ" dirty="0"/>
              <a:t>), m. i. a f. (</a:t>
            </a:r>
            <a:r>
              <a:rPr lang="cs-CZ" i="1" dirty="0"/>
              <a:t>kedluben/kedlubna</a:t>
            </a:r>
            <a:r>
              <a:rPr lang="cs-CZ" dirty="0"/>
              <a:t>), f. a n</a:t>
            </a:r>
            <a:r>
              <a:rPr lang="cs-CZ" dirty="0" smtClean="0"/>
              <a:t>. (</a:t>
            </a:r>
            <a:r>
              <a:rPr lang="cs-CZ" i="1" dirty="0"/>
              <a:t>snídaně/snídaní</a:t>
            </a:r>
            <a:r>
              <a:rPr lang="cs-CZ" dirty="0"/>
              <a:t>), nikoli mezi m. a. a m. i. Rodová </a:t>
            </a:r>
            <a:r>
              <a:rPr lang="cs-CZ" dirty="0" err="1"/>
              <a:t>dubletnost</a:t>
            </a:r>
            <a:r>
              <a:rPr lang="cs-CZ" dirty="0"/>
              <a:t> se </a:t>
            </a:r>
            <a:r>
              <a:rPr lang="cs-CZ" dirty="0" smtClean="0"/>
              <a:t>podobně jako </a:t>
            </a:r>
            <a:r>
              <a:rPr lang="cs-CZ" dirty="0"/>
              <a:t>kolísání vyskytuje u názvů neživých substancí (věcí</a:t>
            </a:r>
            <a:r>
              <a:rPr lang="cs-CZ" dirty="0" smtClean="0"/>
              <a:t>).</a:t>
            </a:r>
          </a:p>
          <a:p>
            <a:r>
              <a:rPr lang="cs-CZ" dirty="0"/>
              <a:t> </a:t>
            </a:r>
            <a:r>
              <a:rPr lang="cs-CZ" dirty="0" smtClean="0"/>
              <a:t>3.1 </a:t>
            </a:r>
            <a:r>
              <a:rPr lang="cs-CZ" b="1" dirty="0" smtClean="0"/>
              <a:t>Vespolná jména </a:t>
            </a:r>
            <a:r>
              <a:rPr lang="cs-CZ" dirty="0"/>
              <a:t>jsou lexémy, které mají jeden gramatický jmenný rod, ačkoli </a:t>
            </a:r>
            <a:r>
              <a:rPr lang="cs-CZ" dirty="0" smtClean="0"/>
              <a:t>označují substance </a:t>
            </a:r>
            <a:r>
              <a:rPr lang="cs-CZ" dirty="0"/>
              <a:t>s různými rody přirozenými (přesněji řečeno </a:t>
            </a:r>
            <a:r>
              <a:rPr lang="cs-CZ" dirty="0" smtClean="0"/>
              <a:t>substance obou </a:t>
            </a:r>
            <a:r>
              <a:rPr lang="cs-CZ" dirty="0"/>
              <a:t>pohlaví). Vespolnost je obvyklá u jmen zvířat (</a:t>
            </a:r>
            <a:r>
              <a:rPr lang="cs-CZ" i="1" dirty="0"/>
              <a:t>strnad</a:t>
            </a:r>
            <a:r>
              <a:rPr lang="cs-CZ" dirty="0"/>
              <a:t>, </a:t>
            </a:r>
            <a:r>
              <a:rPr lang="cs-CZ" i="1" dirty="0"/>
              <a:t>štika</a:t>
            </a:r>
            <a:r>
              <a:rPr lang="cs-CZ" dirty="0"/>
              <a:t>, </a:t>
            </a:r>
            <a:r>
              <a:rPr lang="cs-CZ" i="1" dirty="0" smtClean="0"/>
              <a:t>morče</a:t>
            </a:r>
            <a:r>
              <a:rPr lang="cs-CZ" dirty="0" smtClean="0"/>
              <a:t>) a </a:t>
            </a:r>
            <a:r>
              <a:rPr lang="cs-CZ" dirty="0"/>
              <a:t>u expresívních pojmenování osob, užívaných zvlášť často v </a:t>
            </a:r>
            <a:r>
              <a:rPr lang="cs-CZ" dirty="0" smtClean="0"/>
              <a:t>přísudku nebo </a:t>
            </a:r>
            <a:r>
              <a:rPr lang="cs-CZ" dirty="0"/>
              <a:t>ve vokativu: </a:t>
            </a:r>
            <a:r>
              <a:rPr lang="cs-CZ" i="1" dirty="0"/>
              <a:t>blázen</a:t>
            </a:r>
            <a:r>
              <a:rPr lang="cs-CZ" dirty="0"/>
              <a:t>, </a:t>
            </a:r>
            <a:r>
              <a:rPr lang="cs-CZ" i="1" dirty="0"/>
              <a:t>příšera</a:t>
            </a:r>
            <a:r>
              <a:rPr lang="cs-CZ" dirty="0"/>
              <a:t>, </a:t>
            </a:r>
            <a:r>
              <a:rPr lang="cs-CZ" i="1" dirty="0"/>
              <a:t>nemehlo</a:t>
            </a:r>
            <a:r>
              <a:rPr lang="cs-CZ" dirty="0" smtClean="0"/>
              <a:t>.</a:t>
            </a:r>
          </a:p>
          <a:p>
            <a:r>
              <a:rPr lang="cs-CZ" dirty="0"/>
              <a:t> </a:t>
            </a:r>
            <a:r>
              <a:rPr lang="cs-CZ" dirty="0" smtClean="0"/>
              <a:t>3.2 </a:t>
            </a:r>
            <a:r>
              <a:rPr lang="pt-BR" b="1" dirty="0"/>
              <a:t>rodová homonyma </a:t>
            </a:r>
            <a:r>
              <a:rPr lang="pt-BR" dirty="0"/>
              <a:t>(lze se setkat i s </a:t>
            </a:r>
            <a:r>
              <a:rPr lang="pt-BR" dirty="0" smtClean="0"/>
              <a:t>nepříliš</a:t>
            </a:r>
            <a:r>
              <a:rPr lang="cs-CZ" dirty="0" smtClean="0"/>
              <a:t> vhodným </a:t>
            </a:r>
            <a:r>
              <a:rPr lang="cs-CZ" dirty="0"/>
              <a:t>termínem jména obourodá): to jsou dvojice lexémů </a:t>
            </a:r>
            <a:r>
              <a:rPr lang="cs-CZ" dirty="0" smtClean="0"/>
              <a:t>lišících se </a:t>
            </a:r>
            <a:r>
              <a:rPr lang="cs-CZ" dirty="0"/>
              <a:t>jak gramatickým rodem, tak významem (mnohdy jen </a:t>
            </a:r>
            <a:r>
              <a:rPr lang="cs-CZ" dirty="0" smtClean="0"/>
              <a:t>významovým rysem </a:t>
            </a:r>
            <a:r>
              <a:rPr lang="cs-CZ" dirty="0"/>
              <a:t>přirozeného rodu), avšak shodujících se tvarem N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smtClean="0"/>
              <a:t>Rodová homonymie </a:t>
            </a:r>
            <a:r>
              <a:rPr lang="cs-CZ" dirty="0"/>
              <a:t>existuje zejména mezi m. a. a f. (</a:t>
            </a:r>
            <a:r>
              <a:rPr lang="cs-CZ" i="1" dirty="0"/>
              <a:t>Péťa</a:t>
            </a:r>
            <a:r>
              <a:rPr lang="cs-CZ" dirty="0"/>
              <a:t>, </a:t>
            </a:r>
            <a:r>
              <a:rPr lang="cs-CZ" i="1" dirty="0"/>
              <a:t>účetní</a:t>
            </a:r>
            <a:r>
              <a:rPr lang="cs-CZ" dirty="0"/>
              <a:t>), m. a. a m. i</a:t>
            </a:r>
            <a:r>
              <a:rPr lang="cs-CZ" dirty="0" smtClean="0"/>
              <a:t>. (</a:t>
            </a:r>
            <a:r>
              <a:rPr lang="cs-CZ" i="1" dirty="0"/>
              <a:t>nosič</a:t>
            </a:r>
            <a:r>
              <a:rPr lang="cs-CZ" dirty="0"/>
              <a:t>, </a:t>
            </a:r>
            <a:r>
              <a:rPr lang="cs-CZ" i="1" dirty="0"/>
              <a:t>editor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979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Paradigma maskulina animata a maskulina </a:t>
            </a:r>
            <a:r>
              <a:rPr lang="cs-CZ" dirty="0" err="1"/>
              <a:t>inanimata</a:t>
            </a:r>
            <a:r>
              <a:rPr lang="cs-CZ" dirty="0"/>
              <a:t> se formálně </a:t>
            </a:r>
            <a:r>
              <a:rPr lang="cs-CZ" dirty="0" smtClean="0"/>
              <a:t>liší méně </a:t>
            </a:r>
            <a:r>
              <a:rPr lang="cs-CZ" dirty="0"/>
              <a:t>než paradigmata ostatních dvojic rodů: poznávacím znakem je </a:t>
            </a:r>
            <a:r>
              <a:rPr lang="cs-CZ" dirty="0" smtClean="0"/>
              <a:t>to, že </a:t>
            </a:r>
            <a:r>
              <a:rPr lang="cs-CZ" dirty="0"/>
              <a:t>je-li to v daném deklinačním typu možné, m. a. má tvary N a </a:t>
            </a:r>
            <a:r>
              <a:rPr lang="cs-CZ" dirty="0" err="1"/>
              <a:t>A</a:t>
            </a:r>
            <a:r>
              <a:rPr lang="cs-CZ" dirty="0"/>
              <a:t> </a:t>
            </a:r>
            <a:r>
              <a:rPr lang="cs-CZ" dirty="0" smtClean="0"/>
              <a:t>různé (platí </a:t>
            </a:r>
            <a:r>
              <a:rPr lang="cs-CZ" dirty="0"/>
              <a:t>to v obou číslech), kdežto m. i. stejné. </a:t>
            </a:r>
            <a:r>
              <a:rPr lang="cs-CZ" dirty="0" smtClean="0"/>
              <a:t>               </a:t>
            </a:r>
          </a:p>
          <a:p>
            <a:pPr algn="ctr"/>
            <a:r>
              <a:rPr lang="cs-CZ" dirty="0" smtClean="0"/>
              <a:t>Nom.sg. </a:t>
            </a:r>
            <a:r>
              <a:rPr lang="cs-CZ" i="1" dirty="0" err="1" smtClean="0"/>
              <a:t>soudc</a:t>
            </a:r>
            <a:r>
              <a:rPr lang="cs-CZ" i="1" dirty="0" smtClean="0"/>
              <a:t>-</a:t>
            </a:r>
            <a:r>
              <a:rPr lang="cs-CZ" i="1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– ak.sg. </a:t>
            </a:r>
            <a:r>
              <a:rPr lang="cs-CZ" i="1" dirty="0" err="1" smtClean="0"/>
              <a:t>soudc</a:t>
            </a:r>
            <a:r>
              <a:rPr lang="cs-CZ" i="1" dirty="0" smtClean="0"/>
              <a:t>-</a:t>
            </a:r>
            <a:r>
              <a:rPr lang="cs-CZ" i="1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– nom.pl. </a:t>
            </a:r>
            <a:r>
              <a:rPr lang="cs-CZ" i="1" dirty="0" err="1"/>
              <a:t>s</a:t>
            </a:r>
            <a:r>
              <a:rPr lang="cs-CZ" i="1" dirty="0" err="1" smtClean="0"/>
              <a:t>oudc</a:t>
            </a:r>
            <a:r>
              <a:rPr lang="cs-CZ" i="1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  <a:r>
              <a:rPr lang="cs-CZ" dirty="0" smtClean="0"/>
              <a:t> – ak.pl. </a:t>
            </a:r>
            <a:r>
              <a:rPr lang="cs-CZ" i="1" dirty="0" err="1"/>
              <a:t>s</a:t>
            </a:r>
            <a:r>
              <a:rPr lang="cs-CZ" i="1" dirty="0" err="1" smtClean="0"/>
              <a:t>oudc</a:t>
            </a:r>
            <a:r>
              <a:rPr lang="cs-CZ" i="1" dirty="0" smtClean="0"/>
              <a:t>-</a:t>
            </a:r>
            <a:r>
              <a:rPr lang="cs-CZ" i="1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</a:p>
          <a:p>
            <a:r>
              <a:rPr lang="cs-CZ" dirty="0" smtClean="0"/>
              <a:t>Ze </a:t>
            </a:r>
            <a:r>
              <a:rPr lang="cs-CZ" dirty="0"/>
              <a:t>substantiv rodu m. i. </a:t>
            </a:r>
            <a:r>
              <a:rPr lang="cs-CZ" dirty="0" smtClean="0"/>
              <a:t>je formálně </a:t>
            </a:r>
            <a:r>
              <a:rPr lang="cs-CZ" dirty="0"/>
              <a:t>snadné vytvořit substantiva rodu m. a., pokud se jejich </a:t>
            </a:r>
            <a:r>
              <a:rPr lang="cs-CZ" dirty="0" smtClean="0"/>
              <a:t>denotát </a:t>
            </a:r>
            <a:r>
              <a:rPr lang="pt-BR" dirty="0" smtClean="0"/>
              <a:t>individualizuje </a:t>
            </a:r>
            <a:r>
              <a:rPr lang="pt-BR" dirty="0"/>
              <a:t>a stane se jednající postavou: </a:t>
            </a:r>
            <a:endParaRPr lang="cs-CZ" dirty="0" smtClean="0"/>
          </a:p>
          <a:p>
            <a:r>
              <a:rPr lang="cs-CZ" dirty="0"/>
              <a:t> </a:t>
            </a:r>
            <a:r>
              <a:rPr lang="pt-BR" dirty="0" smtClean="0"/>
              <a:t>př</a:t>
            </a:r>
            <a:r>
              <a:rPr lang="pt-BR" dirty="0"/>
              <a:t>. P. Rut napsal </a:t>
            </a:r>
            <a:r>
              <a:rPr lang="pt-BR" dirty="0" smtClean="0"/>
              <a:t>apokryfní</a:t>
            </a:r>
            <a:r>
              <a:rPr lang="cs-CZ" dirty="0" smtClean="0"/>
              <a:t> pokračování </a:t>
            </a:r>
            <a:r>
              <a:rPr lang="cs-CZ" dirty="0"/>
              <a:t>pohádky </a:t>
            </a:r>
            <a:r>
              <a:rPr lang="cs-CZ" i="1" dirty="0"/>
              <a:t>Hrnečku, vař!</a:t>
            </a:r>
            <a:r>
              <a:rPr lang="cs-CZ" dirty="0"/>
              <a:t>, v němž je </a:t>
            </a:r>
            <a:r>
              <a:rPr lang="cs-CZ" i="1" dirty="0"/>
              <a:t>hrneček </a:t>
            </a:r>
            <a:r>
              <a:rPr lang="cs-CZ" dirty="0" smtClean="0"/>
              <a:t>obdařen vlastní </a:t>
            </a:r>
            <a:r>
              <a:rPr lang="cs-CZ" dirty="0"/>
              <a:t>vůlí, a nazval jej </a:t>
            </a:r>
            <a:r>
              <a:rPr lang="cs-CZ" i="1" dirty="0"/>
              <a:t>O </a:t>
            </a:r>
            <a:r>
              <a:rPr lang="cs-CZ" i="1" dirty="0" err="1"/>
              <a:t>hrnečkovi</a:t>
            </a:r>
            <a:r>
              <a:rPr lang="cs-CZ" dirty="0"/>
              <a:t>; v textu se pak objevuje i </a:t>
            </a:r>
            <a:r>
              <a:rPr lang="cs-CZ" dirty="0" smtClean="0"/>
              <a:t>posesívní adjektivum </a:t>
            </a:r>
            <a:r>
              <a:rPr lang="cs-CZ" i="1" dirty="0" err="1"/>
              <a:t>hrnečkův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7979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ČÍSLO: </a:t>
            </a:r>
            <a:r>
              <a:rPr lang="cs-CZ" dirty="0"/>
              <a:t>Hodnota čísla (numeru) je v češtině vyjadřována dohromady s </a:t>
            </a:r>
            <a:r>
              <a:rPr lang="cs-CZ" dirty="0" smtClean="0"/>
              <a:t>hodnotami jiných </a:t>
            </a:r>
            <a:r>
              <a:rPr lang="cs-CZ" dirty="0"/>
              <a:t>kategorií: u jmen pádu a většinou i rodu, u slovesných </a:t>
            </a:r>
            <a:r>
              <a:rPr lang="cs-CZ" dirty="0" smtClean="0"/>
              <a:t>tvarů rodu </a:t>
            </a:r>
            <a:r>
              <a:rPr lang="cs-CZ" dirty="0"/>
              <a:t>nebo osoby</a:t>
            </a:r>
            <a:r>
              <a:rPr lang="cs-CZ" dirty="0" smtClean="0"/>
              <a:t>.</a:t>
            </a:r>
          </a:p>
          <a:p>
            <a:r>
              <a:rPr lang="cs-CZ" dirty="0"/>
              <a:t>Číslo většiny substantiv vyjadřuje četnost denotátů (</a:t>
            </a:r>
            <a:r>
              <a:rPr lang="cs-CZ" dirty="0" smtClean="0"/>
              <a:t>pojmenovávaných </a:t>
            </a:r>
            <a:r>
              <a:rPr lang="pt-BR" dirty="0" smtClean="0"/>
              <a:t>substancí</a:t>
            </a:r>
            <a:r>
              <a:rPr lang="pt-BR" dirty="0"/>
              <a:t>) na základě kvantitativního rozdílu jeden × více </a:t>
            </a:r>
            <a:r>
              <a:rPr lang="pt-BR" dirty="0" smtClean="0"/>
              <a:t>než</a:t>
            </a:r>
            <a:r>
              <a:rPr lang="cs-CZ" dirty="0" smtClean="0"/>
              <a:t> jeden</a:t>
            </a:r>
            <a:r>
              <a:rPr lang="cs-CZ" dirty="0"/>
              <a:t>; má tedy dvě hodnoty, </a:t>
            </a:r>
            <a:r>
              <a:rPr lang="cs-CZ" b="1" dirty="0"/>
              <a:t>singulár </a:t>
            </a:r>
            <a:r>
              <a:rPr lang="cs-CZ" dirty="0"/>
              <a:t>a </a:t>
            </a:r>
            <a:r>
              <a:rPr lang="cs-CZ" b="1" dirty="0"/>
              <a:t>plurál</a:t>
            </a:r>
            <a:r>
              <a:rPr lang="cs-CZ" dirty="0" smtClean="0"/>
              <a:t>.</a:t>
            </a:r>
          </a:p>
          <a:p>
            <a:r>
              <a:rPr lang="cs-CZ" dirty="0"/>
              <a:t>Platí to o jménech </a:t>
            </a:r>
            <a:r>
              <a:rPr lang="cs-CZ" dirty="0" smtClean="0"/>
              <a:t>pojmenovávajících rozčleněné</a:t>
            </a:r>
            <a:r>
              <a:rPr lang="cs-CZ" dirty="0"/>
              <a:t>, počitatelné substance (kusy, jednotlivce): </a:t>
            </a:r>
            <a:r>
              <a:rPr lang="cs-CZ" dirty="0" smtClean="0"/>
              <a:t>plurál signalizuje </a:t>
            </a:r>
            <a:r>
              <a:rPr lang="cs-CZ" dirty="0"/>
              <a:t>rozčleněnost, singulár je bezpříznakový. Ve staré češtině </a:t>
            </a:r>
            <a:r>
              <a:rPr lang="cs-CZ" dirty="0" smtClean="0"/>
              <a:t>měla kategorie </a:t>
            </a:r>
            <a:r>
              <a:rPr lang="cs-CZ" dirty="0"/>
              <a:t>čísla hodnoty tři, tou třetí byl </a:t>
            </a:r>
            <a:r>
              <a:rPr lang="cs-CZ" dirty="0">
                <a:solidFill>
                  <a:srgbClr val="FF0000"/>
                </a:solidFill>
              </a:rPr>
              <a:t>duál</a:t>
            </a:r>
            <a:r>
              <a:rPr lang="cs-CZ" dirty="0"/>
              <a:t>. Původně duálové </a:t>
            </a:r>
            <a:r>
              <a:rPr lang="cs-CZ" dirty="0" smtClean="0"/>
              <a:t>formy dnes </a:t>
            </a:r>
            <a:r>
              <a:rPr lang="cs-CZ" dirty="0"/>
              <a:t>existují u několika jmen, zejména u názvů párových částí těla, </a:t>
            </a:r>
            <a:r>
              <a:rPr lang="cs-CZ" dirty="0" smtClean="0"/>
              <a:t>avšak s </a:t>
            </a:r>
            <a:r>
              <a:rPr lang="cs-CZ" dirty="0"/>
              <a:t>plurálovou </a:t>
            </a:r>
            <a:r>
              <a:rPr lang="cs-CZ" dirty="0" smtClean="0"/>
              <a:t>platností: </a:t>
            </a:r>
            <a:r>
              <a:rPr lang="cs-CZ" dirty="0" err="1" smtClean="0"/>
              <a:t>inst</a:t>
            </a:r>
            <a:r>
              <a:rPr lang="cs-CZ" dirty="0" smtClean="0"/>
              <a:t>. </a:t>
            </a:r>
            <a:r>
              <a:rPr lang="cs-CZ" dirty="0" err="1" smtClean="0"/>
              <a:t>pl</a:t>
            </a:r>
            <a:r>
              <a:rPr lang="cs-CZ" dirty="0" smtClean="0"/>
              <a:t>. </a:t>
            </a:r>
            <a:r>
              <a:rPr lang="cs-CZ" dirty="0"/>
              <a:t>s</a:t>
            </a:r>
            <a:r>
              <a:rPr lang="cs-CZ" dirty="0" smtClean="0"/>
              <a:t> </a:t>
            </a:r>
            <a:r>
              <a:rPr lang="cs-CZ" i="1" dirty="0" smtClean="0"/>
              <a:t>uši</a:t>
            </a:r>
            <a:r>
              <a:rPr lang="cs-CZ" i="1" u="sng" dirty="0" smtClean="0"/>
              <a:t>ma</a:t>
            </a:r>
            <a:r>
              <a:rPr lang="cs-CZ" i="1" dirty="0" smtClean="0"/>
              <a:t>/uchy; ruka</a:t>
            </a:r>
            <a:r>
              <a:rPr lang="cs-CZ" i="1" u="sng" dirty="0" smtClean="0"/>
              <a:t>ma</a:t>
            </a:r>
            <a:r>
              <a:rPr lang="cs-CZ" i="1" dirty="0" smtClean="0"/>
              <a:t>; noha</a:t>
            </a:r>
            <a:r>
              <a:rPr lang="cs-CZ" i="1" u="sng" dirty="0" smtClean="0"/>
              <a:t>ma</a:t>
            </a:r>
            <a:r>
              <a:rPr lang="cs-CZ" i="1" dirty="0" smtClean="0"/>
              <a:t>/nohami</a:t>
            </a:r>
          </a:p>
          <a:p>
            <a:r>
              <a:rPr lang="cs-CZ" dirty="0" smtClean="0"/>
              <a:t>V </a:t>
            </a:r>
            <a:r>
              <a:rPr lang="cs-CZ" dirty="0"/>
              <a:t>původní funkci se duálové tvary zachovaly </a:t>
            </a:r>
            <a:r>
              <a:rPr lang="cs-CZ" dirty="0" smtClean="0"/>
              <a:t>jen u </a:t>
            </a:r>
            <a:r>
              <a:rPr lang="cs-CZ" dirty="0"/>
              <a:t>číslovek </a:t>
            </a:r>
            <a:r>
              <a:rPr lang="cs-CZ" i="1" dirty="0"/>
              <a:t>dva </a:t>
            </a:r>
            <a:r>
              <a:rPr lang="cs-CZ" dirty="0"/>
              <a:t>a </a:t>
            </a:r>
            <a:r>
              <a:rPr lang="cs-CZ" i="1" dirty="0"/>
              <a:t>oba </a:t>
            </a:r>
            <a:r>
              <a:rPr lang="cs-CZ" dirty="0"/>
              <a:t>a ve tvaru </a:t>
            </a:r>
            <a:r>
              <a:rPr lang="cs-CZ" i="1" dirty="0"/>
              <a:t>stě</a:t>
            </a:r>
            <a:r>
              <a:rPr lang="cs-CZ" dirty="0"/>
              <a:t>; první dvě uvedené číslovky jsou </a:t>
            </a:r>
            <a:r>
              <a:rPr lang="cs-CZ" i="1" dirty="0" err="1" smtClean="0"/>
              <a:t>dualia</a:t>
            </a:r>
            <a:r>
              <a:rPr lang="cs-CZ" i="1" dirty="0"/>
              <a:t> </a:t>
            </a:r>
            <a:r>
              <a:rPr lang="cs-CZ" i="1" dirty="0" smtClean="0"/>
              <a:t>tantum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665" y="472850"/>
            <a:ext cx="1529443" cy="1486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7979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Singularia</a:t>
            </a:r>
            <a:r>
              <a:rPr lang="cs-CZ" b="1" dirty="0"/>
              <a:t> tantum </a:t>
            </a:r>
            <a:r>
              <a:rPr lang="cs-CZ" dirty="0"/>
              <a:t>(české synonymum neexistuje</a:t>
            </a:r>
            <a:r>
              <a:rPr lang="cs-CZ" dirty="0" smtClean="0"/>
              <a:t>): </a:t>
            </a:r>
            <a:r>
              <a:rPr lang="cs-CZ" dirty="0"/>
              <a:t>mají pouze tvary </a:t>
            </a:r>
            <a:r>
              <a:rPr lang="cs-CZ" dirty="0" smtClean="0"/>
              <a:t>singuláru</a:t>
            </a:r>
          </a:p>
          <a:p>
            <a:r>
              <a:rPr lang="cs-CZ" dirty="0" smtClean="0"/>
              <a:t>(1) </a:t>
            </a:r>
            <a:r>
              <a:rPr lang="cs-CZ" dirty="0"/>
              <a:t>jména </a:t>
            </a:r>
            <a:r>
              <a:rPr lang="cs-CZ" u="sng" dirty="0"/>
              <a:t>hromadná</a:t>
            </a:r>
            <a:r>
              <a:rPr lang="cs-CZ" dirty="0"/>
              <a:t> (kolektiva): pojmenováváme jimi větší </a:t>
            </a:r>
            <a:r>
              <a:rPr lang="cs-CZ" dirty="0" smtClean="0"/>
              <a:t>množství substancí </a:t>
            </a:r>
            <a:r>
              <a:rPr lang="cs-CZ" dirty="0"/>
              <a:t>chápané jako celek; zpravidla jsou utvořena od </a:t>
            </a:r>
            <a:r>
              <a:rPr lang="cs-CZ" dirty="0" smtClean="0"/>
              <a:t>substantiv označujících </a:t>
            </a:r>
            <a:r>
              <a:rPr lang="cs-CZ" dirty="0"/>
              <a:t>kusy/jednotlivce (</a:t>
            </a:r>
            <a:r>
              <a:rPr lang="cs-CZ" i="1" dirty="0"/>
              <a:t>poselstvo</a:t>
            </a:r>
            <a:r>
              <a:rPr lang="cs-CZ" dirty="0"/>
              <a:t>, </a:t>
            </a:r>
            <a:r>
              <a:rPr lang="cs-CZ" i="1" dirty="0"/>
              <a:t>maliní</a:t>
            </a:r>
            <a:r>
              <a:rPr lang="cs-CZ" dirty="0"/>
              <a:t>), ale existují i </a:t>
            </a:r>
            <a:r>
              <a:rPr lang="cs-CZ" dirty="0" smtClean="0"/>
              <a:t>kolektiva odvozená </a:t>
            </a:r>
            <a:r>
              <a:rPr lang="cs-CZ" dirty="0"/>
              <a:t>od jiných slovních druhů (</a:t>
            </a:r>
            <a:r>
              <a:rPr lang="cs-CZ" i="1" dirty="0"/>
              <a:t>mládež</a:t>
            </a:r>
            <a:r>
              <a:rPr lang="cs-CZ" dirty="0"/>
              <a:t>, </a:t>
            </a:r>
            <a:r>
              <a:rPr lang="cs-CZ" i="1" dirty="0"/>
              <a:t>dobytek</a:t>
            </a:r>
            <a:r>
              <a:rPr lang="cs-CZ" dirty="0"/>
              <a:t>), </a:t>
            </a:r>
            <a:r>
              <a:rPr lang="cs-CZ" dirty="0" smtClean="0"/>
              <a:t>kolektiva značková </a:t>
            </a:r>
            <a:r>
              <a:rPr lang="cs-CZ" dirty="0"/>
              <a:t>(</a:t>
            </a:r>
            <a:r>
              <a:rPr lang="cs-CZ" i="1" dirty="0"/>
              <a:t>hmyz</a:t>
            </a:r>
            <a:r>
              <a:rPr lang="cs-CZ" dirty="0"/>
              <a:t>) a pochopitelně i přejatá (</a:t>
            </a:r>
            <a:r>
              <a:rPr lang="cs-CZ" i="1" dirty="0"/>
              <a:t>publikum</a:t>
            </a:r>
            <a:r>
              <a:rPr lang="cs-CZ" dirty="0" smtClean="0"/>
              <a:t>)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(2) jména </a:t>
            </a:r>
            <a:r>
              <a:rPr lang="cs-CZ" u="sng" dirty="0"/>
              <a:t>látková</a:t>
            </a:r>
            <a:r>
              <a:rPr lang="cs-CZ" dirty="0"/>
              <a:t>: rozčleněnost jejich denotátů se nám jeví nejasná </a:t>
            </a:r>
            <a:r>
              <a:rPr lang="cs-CZ" dirty="0" smtClean="0"/>
              <a:t>či nepodstatná</a:t>
            </a:r>
            <a:r>
              <a:rPr lang="cs-CZ" dirty="0"/>
              <a:t>, a proto je nepočítáme (</a:t>
            </a:r>
            <a:r>
              <a:rPr lang="cs-CZ" i="1" dirty="0"/>
              <a:t>droždí</a:t>
            </a:r>
            <a:r>
              <a:rPr lang="cs-CZ" dirty="0"/>
              <a:t>, </a:t>
            </a:r>
            <a:r>
              <a:rPr lang="cs-CZ" i="1" dirty="0"/>
              <a:t>stelivo</a:t>
            </a:r>
            <a:r>
              <a:rPr lang="cs-CZ" dirty="0"/>
              <a:t>); jiná látková </a:t>
            </a:r>
            <a:r>
              <a:rPr lang="cs-CZ" dirty="0" smtClean="0"/>
              <a:t>jména však </a:t>
            </a:r>
            <a:r>
              <a:rPr lang="cs-CZ" dirty="0"/>
              <a:t>patří mezi pluralia tantum (</a:t>
            </a:r>
            <a:r>
              <a:rPr lang="cs-CZ" i="1" dirty="0"/>
              <a:t>kvasnice</a:t>
            </a:r>
            <a:r>
              <a:rPr lang="cs-CZ" dirty="0"/>
              <a:t>);</a:t>
            </a:r>
          </a:p>
          <a:p>
            <a:r>
              <a:rPr lang="cs-CZ" dirty="0" smtClean="0"/>
              <a:t>(3) abstrakta</a:t>
            </a:r>
            <a:r>
              <a:rPr lang="cs-CZ" dirty="0"/>
              <a:t>, tzn. názvy vlastností, dějů, stavů, okolností apod., </a:t>
            </a:r>
            <a:r>
              <a:rPr lang="cs-CZ" dirty="0" smtClean="0"/>
              <a:t>tedy vlastně </a:t>
            </a:r>
            <a:r>
              <a:rPr lang="cs-CZ" dirty="0"/>
              <a:t>názvy </a:t>
            </a:r>
            <a:r>
              <a:rPr lang="cs-CZ" dirty="0" err="1"/>
              <a:t>nesubstancí</a:t>
            </a:r>
            <a:r>
              <a:rPr lang="cs-CZ" dirty="0"/>
              <a:t> jako substance pouze stylizovaných (</a:t>
            </a:r>
            <a:r>
              <a:rPr lang="cs-CZ" i="1" dirty="0" smtClean="0"/>
              <a:t>chrabrost</a:t>
            </a:r>
            <a:r>
              <a:rPr lang="cs-CZ" dirty="0" smtClean="0"/>
              <a:t>, </a:t>
            </a:r>
            <a:r>
              <a:rPr lang="cs-CZ" i="1" dirty="0" smtClean="0"/>
              <a:t>mír</a:t>
            </a:r>
            <a:r>
              <a:rPr lang="cs-CZ" dirty="0"/>
              <a:t>, </a:t>
            </a:r>
            <a:r>
              <a:rPr lang="cs-CZ" i="1" dirty="0"/>
              <a:t>dnešek</a:t>
            </a:r>
            <a:r>
              <a:rPr lang="cs-CZ" dirty="0"/>
              <a:t>);</a:t>
            </a:r>
          </a:p>
          <a:p>
            <a:r>
              <a:rPr lang="cs-CZ" dirty="0" smtClean="0"/>
              <a:t>(4) názvy </a:t>
            </a:r>
            <a:r>
              <a:rPr lang="cs-CZ" dirty="0"/>
              <a:t>jedinečných objektů (</a:t>
            </a:r>
            <a:r>
              <a:rPr lang="cs-CZ" i="1" dirty="0"/>
              <a:t>rovník</a:t>
            </a:r>
            <a:r>
              <a:rPr lang="cs-CZ" dirty="0"/>
              <a:t>, </a:t>
            </a:r>
            <a:r>
              <a:rPr lang="cs-CZ" i="1" dirty="0"/>
              <a:t>rokoko</a:t>
            </a:r>
            <a:r>
              <a:rPr lang="cs-CZ" dirty="0"/>
              <a:t>);</a:t>
            </a:r>
          </a:p>
          <a:p>
            <a:r>
              <a:rPr lang="cs-CZ" dirty="0" smtClean="0"/>
              <a:t>(5) vlastní </a:t>
            </a:r>
            <a:r>
              <a:rPr lang="cs-CZ" dirty="0"/>
              <a:t>jména, označující svůj denotát jakožto </a:t>
            </a:r>
            <a:r>
              <a:rPr lang="cs-CZ" dirty="0" smtClean="0"/>
              <a:t>jednotlivinu/individuum (</a:t>
            </a:r>
            <a:r>
              <a:rPr lang="cs-CZ" i="1" dirty="0" smtClean="0"/>
              <a:t>Ještěd</a:t>
            </a:r>
            <a:r>
              <a:rPr lang="cs-CZ" dirty="0"/>
              <a:t>, </a:t>
            </a:r>
            <a:r>
              <a:rPr lang="cs-CZ" i="1" dirty="0"/>
              <a:t>Orinoko</a:t>
            </a:r>
            <a:r>
              <a:rPr lang="cs-CZ" dirty="0"/>
              <a:t>, </a:t>
            </a:r>
            <a:r>
              <a:rPr lang="cs-CZ" i="1" dirty="0"/>
              <a:t>Šumava</a:t>
            </a:r>
            <a:r>
              <a:rPr lang="cs-CZ" dirty="0"/>
              <a:t>); jiná vlastní jména však patří </a:t>
            </a:r>
            <a:r>
              <a:rPr lang="cs-CZ" dirty="0" smtClean="0"/>
              <a:t>mezi pluralia </a:t>
            </a:r>
            <a:r>
              <a:rPr lang="cs-CZ" dirty="0"/>
              <a:t>tantum (</a:t>
            </a:r>
            <a:r>
              <a:rPr lang="cs-CZ" i="1" dirty="0"/>
              <a:t>Chřiby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87979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Plurálové tvary </a:t>
            </a:r>
            <a:r>
              <a:rPr lang="cs-CZ" dirty="0" err="1"/>
              <a:t>singularií</a:t>
            </a:r>
            <a:r>
              <a:rPr lang="cs-CZ" dirty="0"/>
              <a:t> tantum se užívají v posunutých nebo </a:t>
            </a:r>
            <a:r>
              <a:rPr lang="cs-CZ" dirty="0" smtClean="0"/>
              <a:t>přenesených významech</a:t>
            </a:r>
            <a:r>
              <a:rPr lang="cs-CZ" dirty="0"/>
              <a:t>. Označují např. různé druhy látky (</a:t>
            </a:r>
            <a:r>
              <a:rPr lang="cs-CZ" i="1" dirty="0"/>
              <a:t>bílá i </a:t>
            </a:r>
            <a:r>
              <a:rPr lang="cs-CZ" i="1" dirty="0" smtClean="0"/>
              <a:t>červená vína)</a:t>
            </a:r>
            <a:r>
              <a:rPr lang="cs-CZ" dirty="0" smtClean="0"/>
              <a:t> nebo </a:t>
            </a:r>
            <a:r>
              <a:rPr lang="cs-CZ" dirty="0" err="1" smtClean="0"/>
              <a:t>ziknou</a:t>
            </a:r>
            <a:r>
              <a:rPr lang="cs-CZ" dirty="0" smtClean="0"/>
              <a:t> </a:t>
            </a:r>
            <a:r>
              <a:rPr lang="cs-CZ" dirty="0" err="1" smtClean="0"/>
              <a:t>vštnou</a:t>
            </a:r>
            <a:r>
              <a:rPr lang="cs-CZ" dirty="0" smtClean="0"/>
              <a:t> elipsou (</a:t>
            </a:r>
            <a:r>
              <a:rPr lang="cs-CZ" i="1" dirty="0" smtClean="0"/>
              <a:t>dám se dvě vody/piva</a:t>
            </a:r>
            <a:r>
              <a:rPr lang="cs-CZ" dirty="0" smtClean="0"/>
              <a:t> apod.).</a:t>
            </a:r>
          </a:p>
          <a:p>
            <a:r>
              <a:rPr lang="cs-CZ" b="1" dirty="0"/>
              <a:t>Pluralia tantum </a:t>
            </a:r>
            <a:r>
              <a:rPr lang="cs-CZ" dirty="0"/>
              <a:t>(jména pomnožná) zahrnují množství spíše </a:t>
            </a:r>
            <a:r>
              <a:rPr lang="cs-CZ" dirty="0" smtClean="0"/>
              <a:t>menších sémanticky </a:t>
            </a:r>
            <a:r>
              <a:rPr lang="cs-CZ" dirty="0"/>
              <a:t>vymezitelných skupin slov. U některých z nich je </a:t>
            </a:r>
            <a:r>
              <a:rPr lang="cs-CZ" dirty="0" smtClean="0"/>
              <a:t>příslušnost k </a:t>
            </a:r>
            <a:r>
              <a:rPr lang="cs-CZ" dirty="0"/>
              <a:t>této kategorii sporná (tradičně se mezi příklady pomnožných jmen </a:t>
            </a:r>
            <a:r>
              <a:rPr lang="cs-CZ" dirty="0" smtClean="0"/>
              <a:t>uvádělo např</a:t>
            </a:r>
            <a:r>
              <a:rPr lang="cs-CZ" dirty="0"/>
              <a:t>. slovo </a:t>
            </a:r>
            <a:r>
              <a:rPr lang="cs-CZ" i="1" dirty="0"/>
              <a:t>plíce</a:t>
            </a:r>
            <a:r>
              <a:rPr lang="cs-CZ" dirty="0"/>
              <a:t>, u něhož dnes singulár není </a:t>
            </a:r>
            <a:r>
              <a:rPr lang="cs-CZ" dirty="0" smtClean="0"/>
              <a:t>neobvyklý):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9792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Pluralii tantum jsou:</a:t>
            </a:r>
          </a:p>
          <a:p>
            <a:r>
              <a:rPr lang="cs-CZ" dirty="0" smtClean="0"/>
              <a:t>(1) názvy </a:t>
            </a:r>
            <a:r>
              <a:rPr lang="cs-CZ" dirty="0"/>
              <a:t>symetricky podvojných předmětů, zejména nástrojů (</a:t>
            </a:r>
            <a:r>
              <a:rPr lang="cs-CZ" i="1" dirty="0" smtClean="0"/>
              <a:t>brýle</a:t>
            </a:r>
            <a:r>
              <a:rPr lang="cs-CZ" dirty="0" smtClean="0"/>
              <a:t>, </a:t>
            </a:r>
            <a:r>
              <a:rPr lang="cs-CZ" i="1" dirty="0" smtClean="0"/>
              <a:t>kleště</a:t>
            </a:r>
            <a:r>
              <a:rPr lang="cs-CZ" dirty="0"/>
              <a:t>);</a:t>
            </a:r>
          </a:p>
          <a:p>
            <a:r>
              <a:rPr lang="cs-CZ" dirty="0" smtClean="0"/>
              <a:t>(2) názvy </a:t>
            </a:r>
            <a:r>
              <a:rPr lang="cs-CZ" dirty="0"/>
              <a:t>předmětů složených z mnoha částí (</a:t>
            </a:r>
            <a:r>
              <a:rPr lang="cs-CZ" i="1" dirty="0"/>
              <a:t>varhany</a:t>
            </a:r>
            <a:r>
              <a:rPr lang="cs-CZ" dirty="0"/>
              <a:t>);</a:t>
            </a:r>
          </a:p>
          <a:p>
            <a:r>
              <a:rPr lang="cs-CZ" dirty="0" smtClean="0"/>
              <a:t>(3) názvy </a:t>
            </a:r>
            <a:r>
              <a:rPr lang="cs-CZ" dirty="0"/>
              <a:t>funkčních celků složených z heterogenních částí (</a:t>
            </a:r>
            <a:r>
              <a:rPr lang="cs-CZ" i="1" dirty="0"/>
              <a:t>mluvidla</a:t>
            </a:r>
            <a:r>
              <a:rPr lang="cs-CZ" dirty="0"/>
              <a:t>);</a:t>
            </a:r>
          </a:p>
          <a:p>
            <a:r>
              <a:rPr lang="cs-CZ" dirty="0" smtClean="0"/>
              <a:t>(4) názvy </a:t>
            </a:r>
            <a:r>
              <a:rPr lang="cs-CZ" dirty="0"/>
              <a:t>oděvů reflektujících </a:t>
            </a:r>
            <a:r>
              <a:rPr lang="cs-CZ" dirty="0" err="1"/>
              <a:t>párovost</a:t>
            </a:r>
            <a:r>
              <a:rPr lang="cs-CZ" dirty="0"/>
              <a:t> některých částí těla (</a:t>
            </a:r>
            <a:r>
              <a:rPr lang="cs-CZ" i="1" dirty="0"/>
              <a:t>kraťasy</a:t>
            </a:r>
            <a:r>
              <a:rPr lang="cs-CZ" dirty="0"/>
              <a:t>);</a:t>
            </a:r>
          </a:p>
          <a:p>
            <a:r>
              <a:rPr lang="cs-CZ" dirty="0" smtClean="0"/>
              <a:t>(5) názvy </a:t>
            </a:r>
            <a:r>
              <a:rPr lang="cs-CZ" dirty="0"/>
              <a:t>svátků a období (</a:t>
            </a:r>
            <a:r>
              <a:rPr lang="cs-CZ" i="1" dirty="0"/>
              <a:t>dožínky</a:t>
            </a:r>
            <a:r>
              <a:rPr lang="cs-CZ" dirty="0"/>
              <a:t>, </a:t>
            </a:r>
            <a:r>
              <a:rPr lang="cs-CZ" i="1" dirty="0"/>
              <a:t>prázdniny</a:t>
            </a:r>
            <a:r>
              <a:rPr lang="cs-CZ" dirty="0"/>
              <a:t>);</a:t>
            </a:r>
          </a:p>
          <a:p>
            <a:r>
              <a:rPr lang="cs-CZ" dirty="0" smtClean="0"/>
              <a:t>(6) názvy </a:t>
            </a:r>
            <a:r>
              <a:rPr lang="cs-CZ" dirty="0"/>
              <a:t>nemocí (</a:t>
            </a:r>
            <a:r>
              <a:rPr lang="cs-CZ" i="1" dirty="0"/>
              <a:t>zarděnky</a:t>
            </a:r>
            <a:r>
              <a:rPr lang="cs-CZ" dirty="0"/>
              <a:t>);</a:t>
            </a:r>
          </a:p>
          <a:p>
            <a:r>
              <a:rPr lang="cs-CZ" dirty="0" smtClean="0"/>
              <a:t>(7) jména </a:t>
            </a:r>
            <a:r>
              <a:rPr lang="cs-CZ" dirty="0"/>
              <a:t>látková (</a:t>
            </a:r>
            <a:r>
              <a:rPr lang="cs-CZ" i="1" dirty="0"/>
              <a:t>povidla</a:t>
            </a:r>
            <a:r>
              <a:rPr lang="cs-CZ" dirty="0"/>
              <a:t>, </a:t>
            </a:r>
            <a:r>
              <a:rPr lang="cs-CZ" i="1" dirty="0"/>
              <a:t>kvasnice</a:t>
            </a:r>
            <a:r>
              <a:rPr lang="cs-CZ" dirty="0"/>
              <a:t>); jiná látková jména však patří </a:t>
            </a:r>
            <a:r>
              <a:rPr lang="cs-CZ" dirty="0" smtClean="0"/>
              <a:t>mezi </a:t>
            </a:r>
            <a:r>
              <a:rPr lang="cs-CZ" dirty="0" err="1" smtClean="0"/>
              <a:t>singularia</a:t>
            </a:r>
            <a:r>
              <a:rPr lang="cs-CZ" dirty="0" smtClean="0"/>
              <a:t> </a:t>
            </a:r>
            <a:r>
              <a:rPr lang="cs-CZ" dirty="0"/>
              <a:t>tantum (</a:t>
            </a:r>
            <a:r>
              <a:rPr lang="cs-CZ" i="1" dirty="0"/>
              <a:t>droždí</a:t>
            </a:r>
            <a:r>
              <a:rPr lang="cs-CZ" dirty="0"/>
              <a:t>);</a:t>
            </a:r>
          </a:p>
          <a:p>
            <a:r>
              <a:rPr lang="cs-CZ" dirty="0" smtClean="0"/>
              <a:t>(8) vlastní </a:t>
            </a:r>
            <a:r>
              <a:rPr lang="cs-CZ" dirty="0"/>
              <a:t>jména (</a:t>
            </a:r>
            <a:r>
              <a:rPr lang="cs-CZ" i="1" dirty="0"/>
              <a:t>Chřiby</a:t>
            </a:r>
            <a:r>
              <a:rPr lang="cs-CZ" dirty="0"/>
              <a:t>, </a:t>
            </a:r>
            <a:r>
              <a:rPr lang="cs-CZ" i="1" dirty="0"/>
              <a:t>Pardubice</a:t>
            </a:r>
            <a:r>
              <a:rPr lang="cs-CZ" dirty="0"/>
              <a:t>); jiná vlastní jména však patří </a:t>
            </a:r>
            <a:r>
              <a:rPr lang="cs-CZ" dirty="0" smtClean="0"/>
              <a:t>mezi </a:t>
            </a:r>
            <a:r>
              <a:rPr lang="cs-CZ" dirty="0" err="1" smtClean="0"/>
              <a:t>singularia</a:t>
            </a:r>
            <a:r>
              <a:rPr lang="cs-CZ" dirty="0" smtClean="0"/>
              <a:t> </a:t>
            </a:r>
            <a:r>
              <a:rPr lang="cs-CZ" dirty="0"/>
              <a:t>tantum (</a:t>
            </a:r>
            <a:r>
              <a:rPr lang="cs-CZ" i="1" dirty="0"/>
              <a:t>Šumava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87979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PÁD: </a:t>
            </a:r>
            <a:r>
              <a:rPr lang="cs-CZ" dirty="0"/>
              <a:t>(casus) je u všech jmen kategorií flektivní, proměnlivou. Pád </a:t>
            </a:r>
            <a:r>
              <a:rPr lang="cs-CZ" dirty="0" smtClean="0"/>
              <a:t>syntaktických </a:t>
            </a:r>
            <a:r>
              <a:rPr lang="pt-BR" dirty="0" smtClean="0"/>
              <a:t>substantiv </a:t>
            </a:r>
            <a:r>
              <a:rPr lang="pt-BR" dirty="0"/>
              <a:t>(tzn. substantiv a slov, která se ve větě </a:t>
            </a:r>
            <a:r>
              <a:rPr lang="pt-BR" dirty="0" smtClean="0"/>
              <a:t>chovají</a:t>
            </a:r>
            <a:r>
              <a:rPr lang="cs-CZ" dirty="0" smtClean="0"/>
              <a:t> jako </a:t>
            </a:r>
            <a:r>
              <a:rPr lang="cs-CZ" dirty="0"/>
              <a:t>substantiva) vyjadřuje jejich vztahy ve větě, má tedy relační </a:t>
            </a:r>
            <a:r>
              <a:rPr lang="cs-CZ" dirty="0" smtClean="0"/>
              <a:t>povahu; tato </a:t>
            </a:r>
            <a:r>
              <a:rPr lang="cs-CZ" dirty="0"/>
              <a:t>morfologická kategorie má vlastně stejnou obecnou </a:t>
            </a:r>
            <a:r>
              <a:rPr lang="cs-CZ" dirty="0" smtClean="0"/>
              <a:t>funkci jako </a:t>
            </a:r>
            <a:r>
              <a:rPr lang="cs-CZ" dirty="0"/>
              <a:t>slovní druh </a:t>
            </a:r>
            <a:r>
              <a:rPr lang="cs-CZ" dirty="0" smtClean="0"/>
              <a:t>předložek.</a:t>
            </a:r>
          </a:p>
          <a:p>
            <a:r>
              <a:rPr lang="cs-CZ" dirty="0"/>
              <a:t>Kategorie pádu v češtině nabývá sedmi hodnot. Obecně je </a:t>
            </a:r>
            <a:r>
              <a:rPr lang="cs-CZ" dirty="0" smtClean="0"/>
              <a:t>možno rozlišovat </a:t>
            </a:r>
            <a:r>
              <a:rPr lang="cs-CZ" dirty="0"/>
              <a:t>pády přímé (N, A) × nepřímé (G, D, L, I); vokativ stojí </a:t>
            </a:r>
            <a:r>
              <a:rPr lang="cs-CZ" dirty="0" smtClean="0"/>
              <a:t>mimo tuto </a:t>
            </a:r>
            <a:r>
              <a:rPr lang="cs-CZ" dirty="0"/>
              <a:t>distinkci. V přímých pádech substantiva typicky plní své </a:t>
            </a:r>
            <a:r>
              <a:rPr lang="cs-CZ" dirty="0" smtClean="0"/>
              <a:t>primární syntaktické </a:t>
            </a:r>
            <a:r>
              <a:rPr lang="cs-CZ" dirty="0"/>
              <a:t>funkce podmětu a předmětu, v nepřímých plní </a:t>
            </a:r>
            <a:r>
              <a:rPr lang="cs-CZ" dirty="0" smtClean="0"/>
              <a:t>obvykle funkce </a:t>
            </a:r>
            <a:r>
              <a:rPr lang="cs-CZ" dirty="0"/>
              <a:t>sekundární</a:t>
            </a:r>
            <a:r>
              <a:rPr lang="cs-CZ" dirty="0" smtClean="0"/>
              <a:t>.</a:t>
            </a:r>
          </a:p>
          <a:p>
            <a:r>
              <a:rPr lang="cs-CZ" dirty="0"/>
              <a:t>Jednotlivé pády, přesněji řečeno jednotlivá užití jednotlivých </a:t>
            </a:r>
            <a:r>
              <a:rPr lang="cs-CZ" dirty="0" smtClean="0"/>
              <a:t>hodnot kategorie </a:t>
            </a:r>
            <a:r>
              <a:rPr lang="cs-CZ" dirty="0"/>
              <a:t>pádu, je obvyklé a účelné rozdělit na předložkové (</a:t>
            </a:r>
            <a:r>
              <a:rPr lang="cs-CZ" dirty="0" smtClean="0"/>
              <a:t>prostředkem vztahu </a:t>
            </a:r>
            <a:r>
              <a:rPr lang="cs-CZ" dirty="0"/>
              <a:t>je předložka a pád) a prosté. Lokál je v češtině vždy </a:t>
            </a:r>
            <a:r>
              <a:rPr lang="cs-CZ" dirty="0" smtClean="0"/>
              <a:t>předložkový, vokativ </a:t>
            </a:r>
            <a:r>
              <a:rPr lang="cs-CZ" dirty="0"/>
              <a:t>pochopitelně vždy prostý.</a:t>
            </a:r>
          </a:p>
        </p:txBody>
      </p:sp>
      <p:pic>
        <p:nvPicPr>
          <p:cNvPr id="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665" y="472850"/>
            <a:ext cx="1529443" cy="1486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7979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OSOBA A ČÍSLO: </a:t>
            </a:r>
            <a:r>
              <a:rPr lang="cs-CZ" dirty="0"/>
              <a:t>Slovesná osoba vyjadřuje vztah obsahu predikátu (děje) k </a:t>
            </a:r>
            <a:r>
              <a:rPr lang="cs-CZ" dirty="0" smtClean="0"/>
              <a:t>účastníkům </a:t>
            </a:r>
            <a:r>
              <a:rPr lang="pl-PL" dirty="0" smtClean="0"/>
              <a:t>komunikačního </a:t>
            </a:r>
            <a:r>
              <a:rPr lang="pl-PL" dirty="0"/>
              <a:t>aktu: 1. osoba k mluvčímu/pisateli, 2. osoba k </a:t>
            </a:r>
            <a:r>
              <a:rPr lang="pl-PL" dirty="0" smtClean="0"/>
              <a:t>adresátovi, </a:t>
            </a:r>
            <a:r>
              <a:rPr lang="cs-CZ" dirty="0" smtClean="0"/>
              <a:t>3</a:t>
            </a:r>
            <a:r>
              <a:rPr lang="cs-CZ" dirty="0"/>
              <a:t>. osoba k předmětu komunikace (jejímu neúčastníkovi). </a:t>
            </a:r>
            <a:endParaRPr lang="cs-CZ" dirty="0" smtClean="0"/>
          </a:p>
          <a:p>
            <a:r>
              <a:rPr lang="cs-CZ" dirty="0" smtClean="0"/>
              <a:t>Protože</a:t>
            </a:r>
            <a:r>
              <a:rPr lang="cs-CZ" dirty="0"/>
              <a:t> </a:t>
            </a:r>
            <a:r>
              <a:rPr lang="cs-CZ" dirty="0" smtClean="0"/>
              <a:t>vyjadřuje </a:t>
            </a:r>
            <a:r>
              <a:rPr lang="cs-CZ" dirty="0"/>
              <a:t>predikační vztah, tedy syntagmatický vztah mezi </a:t>
            </a:r>
            <a:r>
              <a:rPr lang="cs-CZ" dirty="0" smtClean="0"/>
              <a:t>subjektem a </a:t>
            </a:r>
            <a:r>
              <a:rPr lang="cs-CZ" dirty="0"/>
              <a:t>predikátem, vyjadřují ji pouze finitní slovesné tvary. </a:t>
            </a:r>
            <a:endParaRPr lang="cs-CZ" dirty="0" smtClean="0"/>
          </a:p>
          <a:p>
            <a:r>
              <a:rPr lang="cs-CZ" dirty="0" smtClean="0"/>
              <a:t>Osoba </a:t>
            </a:r>
            <a:r>
              <a:rPr lang="cs-CZ" dirty="0"/>
              <a:t>má </a:t>
            </a:r>
            <a:r>
              <a:rPr lang="cs-CZ" dirty="0" smtClean="0"/>
              <a:t>těsný vztah </a:t>
            </a:r>
            <a:r>
              <a:rPr lang="cs-CZ" dirty="0"/>
              <a:t>k osobním zájmenům: subjektem predikátu v 1. a 2. os. nemůže </a:t>
            </a:r>
            <a:r>
              <a:rPr lang="cs-CZ" dirty="0" smtClean="0"/>
              <a:t>být nic </a:t>
            </a:r>
            <a:r>
              <a:rPr lang="cs-CZ" dirty="0"/>
              <a:t>jiného než právě osobní zájmena (subjekt však může být – a </a:t>
            </a:r>
            <a:r>
              <a:rPr lang="cs-CZ" dirty="0" smtClean="0"/>
              <a:t>zpravidla bývá </a:t>
            </a:r>
            <a:r>
              <a:rPr lang="cs-CZ" dirty="0"/>
              <a:t>– nevyjádřen</a:t>
            </a:r>
            <a:r>
              <a:rPr lang="cs-CZ" dirty="0" smtClean="0"/>
              <a:t>).</a:t>
            </a:r>
          </a:p>
          <a:p>
            <a:r>
              <a:rPr lang="pl-PL" b="1" dirty="0"/>
              <a:t>Kategorie osoby je těsně spojena s kategorií čísla</a:t>
            </a:r>
            <a:r>
              <a:rPr lang="pl-PL" dirty="0"/>
              <a:t>: obě </a:t>
            </a:r>
            <a:r>
              <a:rPr lang="pl-PL" dirty="0" smtClean="0"/>
              <a:t>kategoriální </a:t>
            </a:r>
            <a:r>
              <a:rPr lang="cs-CZ" dirty="0" smtClean="0"/>
              <a:t>hodnoty </a:t>
            </a:r>
            <a:r>
              <a:rPr lang="cs-CZ" dirty="0"/>
              <a:t>jsou vyjadřovány v jednom morfu. Osoba má v češtině tři </a:t>
            </a:r>
            <a:r>
              <a:rPr lang="cs-CZ" dirty="0" smtClean="0"/>
              <a:t>hodnoty, ale </a:t>
            </a:r>
            <a:r>
              <a:rPr lang="cs-CZ" dirty="0"/>
              <a:t>je obvyklé uvažovat o ní souběžně s číslem a rozlišovat </a:t>
            </a:r>
            <a:r>
              <a:rPr lang="cs-CZ" dirty="0" smtClean="0"/>
              <a:t>vlastně šest </a:t>
            </a:r>
            <a:r>
              <a:rPr lang="cs-CZ" dirty="0"/>
              <a:t>„</a:t>
            </a:r>
            <a:r>
              <a:rPr lang="cs-CZ" dirty="0" err="1"/>
              <a:t>osobočísel</a:t>
            </a:r>
            <a:r>
              <a:rPr lang="cs-CZ" dirty="0"/>
              <a:t>“.</a:t>
            </a:r>
          </a:p>
        </p:txBody>
      </p:sp>
      <p:pic>
        <p:nvPicPr>
          <p:cNvPr id="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665" y="472850"/>
            <a:ext cx="1529443" cy="1486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1177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7474892" cy="4023360"/>
          </a:xfrm>
        </p:spPr>
        <p:txBody>
          <a:bodyPr/>
          <a:lstStyle/>
          <a:p>
            <a:r>
              <a:rPr lang="cs-CZ" dirty="0"/>
              <a:t>Základní morfologickou jednotkou je </a:t>
            </a:r>
            <a:r>
              <a:rPr lang="cs-CZ" b="1" dirty="0"/>
              <a:t>slovní tvar </a:t>
            </a:r>
            <a:r>
              <a:rPr lang="cs-CZ" dirty="0"/>
              <a:t>– formálně i </a:t>
            </a:r>
            <a:r>
              <a:rPr lang="cs-CZ" dirty="0" smtClean="0"/>
              <a:t>významově celistvé </a:t>
            </a:r>
            <a:r>
              <a:rPr lang="cs-CZ" dirty="0"/>
              <a:t>syntagma morfů, jehož prostřednictvím je systémové </a:t>
            </a:r>
            <a:r>
              <a:rPr lang="cs-CZ" dirty="0" smtClean="0"/>
              <a:t>slovo realizováno </a:t>
            </a:r>
            <a:r>
              <a:rPr lang="cs-CZ" dirty="0"/>
              <a:t>v komunikaci</a:t>
            </a:r>
            <a:r>
              <a:rPr lang="cs-CZ" dirty="0" smtClean="0"/>
              <a:t>.</a:t>
            </a:r>
          </a:p>
          <a:p>
            <a:r>
              <a:rPr lang="cs-CZ" dirty="0"/>
              <a:t>Podle formy </a:t>
            </a:r>
            <a:r>
              <a:rPr lang="cs-CZ" dirty="0" smtClean="0"/>
              <a:t>rozeznáváme</a:t>
            </a:r>
            <a:r>
              <a:rPr lang="cs-CZ" dirty="0"/>
              <a:t> </a:t>
            </a:r>
            <a:r>
              <a:rPr lang="cs-CZ" dirty="0" smtClean="0"/>
              <a:t>v </a:t>
            </a:r>
            <a:r>
              <a:rPr lang="cs-CZ" dirty="0"/>
              <a:t>češtině dva typy slovních tvarů – </a:t>
            </a:r>
            <a:r>
              <a:rPr lang="cs-CZ" b="1" dirty="0"/>
              <a:t>syntetické</a:t>
            </a:r>
            <a:r>
              <a:rPr lang="cs-CZ" dirty="0"/>
              <a:t> neboli jednoduché (</a:t>
            </a:r>
            <a:r>
              <a:rPr lang="cs-CZ" i="1" dirty="0" smtClean="0"/>
              <a:t>oběhni</a:t>
            </a:r>
            <a:r>
              <a:rPr lang="cs-CZ" dirty="0" smtClean="0"/>
              <a:t>) a </a:t>
            </a:r>
            <a:r>
              <a:rPr lang="cs-CZ" b="1" dirty="0"/>
              <a:t>analytické</a:t>
            </a:r>
            <a:r>
              <a:rPr lang="cs-CZ" dirty="0"/>
              <a:t> neboli složené (</a:t>
            </a:r>
            <a:r>
              <a:rPr lang="cs-CZ" i="1" dirty="0"/>
              <a:t>oběhla bys</a:t>
            </a:r>
            <a:r>
              <a:rPr lang="cs-CZ" dirty="0"/>
              <a:t>); analytický tvar, třebaže </a:t>
            </a:r>
            <a:r>
              <a:rPr lang="cs-CZ" dirty="0" smtClean="0"/>
              <a:t>jeho složky </a:t>
            </a:r>
            <a:r>
              <a:rPr lang="cs-CZ" dirty="0"/>
              <a:t>mohou být rozděleny ve větě jinými slovy, se považuje za </a:t>
            </a:r>
            <a:r>
              <a:rPr lang="cs-CZ" dirty="0" smtClean="0"/>
              <a:t>jeden tvar</a:t>
            </a:r>
            <a:r>
              <a:rPr lang="cs-CZ" dirty="0"/>
              <a:t>, protože úhrn morfologických významů vyjadřuje až jako celek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2989" y="209971"/>
            <a:ext cx="3338512" cy="2037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3116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Transpozice</a:t>
            </a:r>
            <a:r>
              <a:rPr lang="cs-CZ" dirty="0"/>
              <a:t> osoby a/nebo čísla (jejich užití v posunutém, </a:t>
            </a:r>
            <a:r>
              <a:rPr lang="cs-CZ" dirty="0" smtClean="0"/>
              <a:t>aktualizovaném významu</a:t>
            </a:r>
            <a:r>
              <a:rPr lang="cs-CZ" dirty="0"/>
              <a:t>) jsou v češtině dosti časté. Bývají motivovány </a:t>
            </a:r>
            <a:r>
              <a:rPr lang="cs-CZ" dirty="0" smtClean="0"/>
              <a:t>pragmaticky, nejčastěji </a:t>
            </a:r>
            <a:r>
              <a:rPr lang="cs-CZ" dirty="0"/>
              <a:t>zdvořilostí nebo expresivitou. </a:t>
            </a:r>
            <a:endParaRPr lang="cs-CZ" dirty="0" smtClean="0"/>
          </a:p>
          <a:p>
            <a:r>
              <a:rPr lang="cs-CZ" dirty="0" smtClean="0"/>
              <a:t>(a) Archaické </a:t>
            </a:r>
            <a:r>
              <a:rPr lang="cs-CZ" dirty="0" err="1"/>
              <a:t>onkání</a:t>
            </a:r>
            <a:r>
              <a:rPr lang="cs-CZ" dirty="0"/>
              <a:t>, kdysi užívané v komunikaci s podřízenou </a:t>
            </a:r>
            <a:r>
              <a:rPr lang="cs-CZ" dirty="0" smtClean="0"/>
              <a:t>osobou (nahrazován </a:t>
            </a:r>
            <a:r>
              <a:rPr lang="cs-CZ" dirty="0"/>
              <a:t>při něm býval i imperativ indikativem, a to </a:t>
            </a:r>
            <a:r>
              <a:rPr lang="cs-CZ" dirty="0" smtClean="0"/>
              <a:t>préteritem: </a:t>
            </a:r>
            <a:r>
              <a:rPr lang="cs-CZ" i="1" dirty="0" smtClean="0"/>
              <a:t>Lojzinko</a:t>
            </a:r>
            <a:r>
              <a:rPr lang="cs-CZ" i="1" dirty="0"/>
              <a:t>, šla sem</a:t>
            </a:r>
            <a:r>
              <a:rPr lang="cs-CZ" i="1" dirty="0" smtClean="0"/>
              <a:t>!</a:t>
            </a:r>
            <a:r>
              <a:rPr lang="cs-CZ" dirty="0" smtClean="0"/>
              <a:t>);</a:t>
            </a:r>
          </a:p>
          <a:p>
            <a:r>
              <a:rPr lang="cs-CZ" dirty="0" smtClean="0"/>
              <a:t>(b)identifikace mluvčího s </a:t>
            </a:r>
            <a:r>
              <a:rPr lang="cs-CZ" dirty="0"/>
              <a:t>množinou neúčastníků (</a:t>
            </a:r>
            <a:r>
              <a:rPr lang="cs-CZ" i="1" dirty="0"/>
              <a:t>Zítra hrajeme proti Dánsku.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dirty="0" smtClean="0"/>
              <a:t>(c) Transpozicí čísla je </a:t>
            </a:r>
            <a:r>
              <a:rPr lang="cs-CZ" dirty="0"/>
              <a:t>např. moravské </a:t>
            </a:r>
            <a:r>
              <a:rPr lang="cs-CZ" dirty="0" err="1"/>
              <a:t>honorifikační</a:t>
            </a:r>
            <a:r>
              <a:rPr lang="cs-CZ" dirty="0"/>
              <a:t> </a:t>
            </a:r>
            <a:r>
              <a:rPr lang="cs-CZ" i="1" dirty="0"/>
              <a:t>tatíček </a:t>
            </a:r>
            <a:r>
              <a:rPr lang="cs-CZ" i="1" dirty="0" smtClean="0"/>
              <a:t>říkali</a:t>
            </a:r>
            <a:r>
              <a:rPr lang="cs-CZ" dirty="0" smtClean="0"/>
              <a:t>;</a:t>
            </a:r>
          </a:p>
          <a:p>
            <a:r>
              <a:rPr lang="cs-CZ" dirty="0" smtClean="0"/>
              <a:t>(d) plurál </a:t>
            </a:r>
            <a:r>
              <a:rPr lang="cs-CZ" dirty="0"/>
              <a:t>autorský (</a:t>
            </a:r>
            <a:r>
              <a:rPr lang="cs-CZ" dirty="0" smtClean="0"/>
              <a:t>pluralis modestiae</a:t>
            </a:r>
            <a:r>
              <a:rPr lang="cs-CZ" dirty="0"/>
              <a:t>) i královský (</a:t>
            </a:r>
            <a:r>
              <a:rPr lang="cs-CZ" dirty="0" err="1"/>
              <a:t>pl</a:t>
            </a:r>
            <a:r>
              <a:rPr lang="cs-CZ" dirty="0"/>
              <a:t>. </a:t>
            </a:r>
            <a:r>
              <a:rPr lang="cs-CZ" dirty="0" err="1"/>
              <a:t>maiestaticus</a:t>
            </a:r>
            <a:r>
              <a:rPr lang="cs-CZ" dirty="0"/>
              <a:t>) a také </a:t>
            </a:r>
            <a:r>
              <a:rPr lang="cs-CZ" dirty="0" smtClean="0"/>
              <a:t>vykání;</a:t>
            </a:r>
          </a:p>
          <a:p>
            <a:r>
              <a:rPr lang="cs-CZ" dirty="0" smtClean="0"/>
              <a:t>(e) archaické </a:t>
            </a:r>
            <a:r>
              <a:rPr lang="cs-CZ" dirty="0"/>
              <a:t>zdvořilé onikání (nahrazován při </a:t>
            </a:r>
            <a:r>
              <a:rPr lang="cs-CZ" dirty="0" smtClean="0"/>
              <a:t>něm býval </a:t>
            </a:r>
            <a:r>
              <a:rPr lang="cs-CZ" dirty="0"/>
              <a:t>i imperativ indikativem, a to prézentem: </a:t>
            </a:r>
            <a:r>
              <a:rPr lang="cs-CZ" i="1" dirty="0"/>
              <a:t>Nevyhánějí mě, pane rado</a:t>
            </a:r>
            <a:r>
              <a:rPr lang="cs-CZ" i="1" dirty="0" smtClean="0"/>
              <a:t>!</a:t>
            </a:r>
            <a:r>
              <a:rPr lang="cs-CZ" dirty="0" smtClean="0"/>
              <a:t>), transpozici </a:t>
            </a:r>
            <a:r>
              <a:rPr lang="cs-CZ" dirty="0"/>
              <a:t>obsahuje také mluva rodičů o malých dětech (</a:t>
            </a:r>
            <a:r>
              <a:rPr lang="cs-CZ" i="1" dirty="0"/>
              <a:t>Tak co, už lezete</a:t>
            </a:r>
            <a:r>
              <a:rPr lang="cs-CZ" i="1" dirty="0" smtClean="0"/>
              <a:t>? – </a:t>
            </a:r>
            <a:r>
              <a:rPr lang="cs-CZ" i="1" dirty="0"/>
              <a:t>Zatím se jenom plazíme</a:t>
            </a:r>
            <a:r>
              <a:rPr lang="cs-CZ" i="1" dirty="0" smtClean="0"/>
              <a:t>.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177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SLOVESNÝ ZPŮSOB: </a:t>
            </a:r>
            <a:r>
              <a:rPr lang="cs-CZ" dirty="0"/>
              <a:t>(modus) je vyjadřován právě tam, kde je </a:t>
            </a:r>
            <a:r>
              <a:rPr lang="cs-CZ" dirty="0" smtClean="0"/>
              <a:t>vyjadřována </a:t>
            </a:r>
            <a:r>
              <a:rPr lang="sv-SE" dirty="0" smtClean="0"/>
              <a:t>i </a:t>
            </a:r>
            <a:r>
              <a:rPr lang="sv-SE" dirty="0"/>
              <a:t>osoba, tzn. ve finitních slovesných tvarech; modálně specifikuje </a:t>
            </a:r>
            <a:r>
              <a:rPr lang="sv-SE" dirty="0" smtClean="0"/>
              <a:t>predikát</a:t>
            </a:r>
            <a:r>
              <a:rPr lang="cs-CZ" dirty="0" smtClean="0"/>
              <a:t>.</a:t>
            </a:r>
          </a:p>
          <a:p>
            <a:r>
              <a:rPr lang="cs-CZ" dirty="0"/>
              <a:t>Obvyklý je přístup, podle nějž má způsob tři </a:t>
            </a:r>
            <a:r>
              <a:rPr lang="cs-CZ" dirty="0" smtClean="0"/>
              <a:t>hodnoty (oznamovací</a:t>
            </a:r>
            <a:r>
              <a:rPr lang="cs-CZ" dirty="0"/>
              <a:t>, rozkazovací, podmiňovací) a kondicionál má dvě </a:t>
            </a:r>
            <a:r>
              <a:rPr lang="cs-CZ" dirty="0" err="1" smtClean="0"/>
              <a:t>subhodnoty</a:t>
            </a:r>
            <a:r>
              <a:rPr lang="cs-CZ" dirty="0"/>
              <a:t> </a:t>
            </a:r>
            <a:r>
              <a:rPr lang="cs-CZ" dirty="0" smtClean="0"/>
              <a:t>(minulý </a:t>
            </a:r>
            <a:r>
              <a:rPr lang="cs-CZ" dirty="0"/>
              <a:t>a přítomný</a:t>
            </a:r>
            <a:r>
              <a:rPr lang="cs-CZ" dirty="0" smtClean="0"/>
              <a:t>).</a:t>
            </a:r>
          </a:p>
          <a:p>
            <a:r>
              <a:rPr lang="cs-CZ" u="sng" dirty="0" smtClean="0"/>
              <a:t>Slovesný způsob </a:t>
            </a:r>
            <a:r>
              <a:rPr lang="cs-CZ" dirty="0"/>
              <a:t>má </a:t>
            </a:r>
            <a:r>
              <a:rPr lang="cs-CZ" dirty="0" smtClean="0"/>
              <a:t>hodnoty čtyři</a:t>
            </a:r>
            <a:r>
              <a:rPr lang="cs-CZ" dirty="0"/>
              <a:t>: indikativ, kondicionál přítomný, kondicionál minulý a imperativ.</a:t>
            </a:r>
          </a:p>
          <a:p>
            <a:r>
              <a:rPr lang="pl-PL" dirty="0"/>
              <a:t>To, co je přisuzováno predikátem, musí být prezentováno jako </a:t>
            </a:r>
            <a:r>
              <a:rPr lang="pl-PL" dirty="0" smtClean="0"/>
              <a:t>reálné, </a:t>
            </a:r>
            <a:r>
              <a:rPr lang="cs-CZ" dirty="0" smtClean="0"/>
              <a:t>hypotetické</a:t>
            </a:r>
            <a:r>
              <a:rPr lang="cs-CZ" dirty="0"/>
              <a:t>, nereálné nebo žádoucí</a:t>
            </a:r>
            <a:r>
              <a:rPr lang="cs-CZ" dirty="0" smtClean="0"/>
              <a:t>.</a:t>
            </a:r>
          </a:p>
          <a:p>
            <a:r>
              <a:rPr lang="cs-CZ" b="1" dirty="0"/>
              <a:t>Indikativ </a:t>
            </a:r>
            <a:r>
              <a:rPr lang="cs-CZ" dirty="0"/>
              <a:t>je bezpříznakový způsob a jako jediný z hodnot způsobu na sebe váže kategorii času.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177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Kondicionál </a:t>
            </a:r>
            <a:r>
              <a:rPr lang="cs-CZ" b="1" dirty="0"/>
              <a:t>přítomný </a:t>
            </a:r>
            <a:r>
              <a:rPr lang="cs-CZ" dirty="0" smtClean="0"/>
              <a:t>vyjadřuje </a:t>
            </a:r>
            <a:r>
              <a:rPr lang="cs-CZ" dirty="0" err="1" smtClean="0"/>
              <a:t>nefaktový</a:t>
            </a:r>
            <a:r>
              <a:rPr lang="cs-CZ" dirty="0"/>
              <a:t>, hypotetický, potenciální děj; </a:t>
            </a:r>
            <a:r>
              <a:rPr lang="cs-CZ" b="1" dirty="0"/>
              <a:t>kondicionál minulý </a:t>
            </a:r>
            <a:r>
              <a:rPr lang="cs-CZ" dirty="0"/>
              <a:t>děj </a:t>
            </a:r>
            <a:r>
              <a:rPr lang="cs-CZ" dirty="0" err="1" smtClean="0"/>
              <a:t>kontrafaktový</a:t>
            </a:r>
            <a:r>
              <a:rPr lang="cs-CZ" dirty="0" smtClean="0"/>
              <a:t>, nereálný</a:t>
            </a:r>
            <a:r>
              <a:rPr lang="cs-CZ" dirty="0"/>
              <a:t>, nepřekonatelnou překážku. </a:t>
            </a:r>
            <a:endParaRPr lang="cs-CZ" dirty="0" smtClean="0"/>
          </a:p>
          <a:p>
            <a:r>
              <a:rPr lang="cs-CZ" dirty="0" smtClean="0"/>
              <a:t>Přívlastky </a:t>
            </a:r>
            <a:r>
              <a:rPr lang="cs-CZ" dirty="0"/>
              <a:t>„</a:t>
            </a:r>
            <a:r>
              <a:rPr lang="cs-CZ" dirty="0" smtClean="0"/>
              <a:t>přítomný“ a </a:t>
            </a:r>
            <a:r>
              <a:rPr lang="cs-CZ" dirty="0"/>
              <a:t>„minulý“ nejsou zcela přesné: ačkoli obvykle skutečně </a:t>
            </a:r>
            <a:r>
              <a:rPr lang="cs-CZ" dirty="0" smtClean="0"/>
              <a:t>referujeme kondicionálem </a:t>
            </a:r>
            <a:r>
              <a:rPr lang="cs-CZ" dirty="0"/>
              <a:t>minulým k ději, který se neuskutečnil v minulosti, </a:t>
            </a:r>
            <a:r>
              <a:rPr lang="cs-CZ" dirty="0" smtClean="0"/>
              <a:t>není to </a:t>
            </a:r>
            <a:r>
              <a:rPr lang="cs-CZ" dirty="0"/>
              <a:t>možnost jediná. Např. v celkem realistické větě </a:t>
            </a:r>
            <a:r>
              <a:rPr lang="cs-CZ" i="1" dirty="0"/>
              <a:t>Zítra bych ti býval </a:t>
            </a:r>
            <a:r>
              <a:rPr lang="cs-CZ" i="1" dirty="0" smtClean="0"/>
              <a:t>zavolal. </a:t>
            </a:r>
            <a:r>
              <a:rPr lang="cs-CZ" dirty="0" smtClean="0"/>
              <a:t>je </a:t>
            </a:r>
            <a:r>
              <a:rPr lang="cs-CZ" dirty="0"/>
              <a:t>nereálný děj umístěn do budoucnosti, jak napovídá </a:t>
            </a:r>
            <a:r>
              <a:rPr lang="cs-CZ" dirty="0" smtClean="0"/>
              <a:t>adverbium </a:t>
            </a:r>
            <a:r>
              <a:rPr lang="cs-CZ" i="1" dirty="0" smtClean="0"/>
              <a:t>zítra</a:t>
            </a:r>
            <a:r>
              <a:rPr lang="cs-CZ" dirty="0" smtClean="0"/>
              <a:t>.</a:t>
            </a:r>
          </a:p>
          <a:p>
            <a:r>
              <a:rPr lang="cs-CZ" dirty="0"/>
              <a:t>Kondicionál minulý v současné češtině výrazně ustupuje (zvlášť </a:t>
            </a:r>
            <a:r>
              <a:rPr lang="cs-CZ" dirty="0" smtClean="0"/>
              <a:t>tam, kde </a:t>
            </a:r>
            <a:r>
              <a:rPr lang="cs-CZ" dirty="0"/>
              <a:t>je </a:t>
            </a:r>
            <a:r>
              <a:rPr lang="cs-CZ" dirty="0" err="1"/>
              <a:t>kontrafaktovost</a:t>
            </a:r>
            <a:r>
              <a:rPr lang="cs-CZ" dirty="0"/>
              <a:t> odvoditelná z kontextu). Nahrazuje ho </a:t>
            </a:r>
            <a:r>
              <a:rPr lang="cs-CZ" dirty="0" smtClean="0"/>
              <a:t>zejména kondicionál </a:t>
            </a:r>
            <a:r>
              <a:rPr lang="cs-CZ" dirty="0"/>
              <a:t>přítomný, při vyjadřování podmínky rovněž infinitiv a </a:t>
            </a:r>
            <a:r>
              <a:rPr lang="cs-CZ" dirty="0" smtClean="0"/>
              <a:t>ve větě</a:t>
            </a:r>
            <a:r>
              <a:rPr lang="cs-CZ" dirty="0"/>
              <a:t>, na níž vyjádření podmínky závisí, indikativ préterita (</a:t>
            </a:r>
            <a:r>
              <a:rPr lang="cs-CZ" i="1" dirty="0"/>
              <a:t>Kdybych </a:t>
            </a:r>
            <a:r>
              <a:rPr lang="cs-CZ" i="1" dirty="0" smtClean="0"/>
              <a:t>býval přišel </a:t>
            </a:r>
            <a:r>
              <a:rPr lang="cs-CZ" i="1" dirty="0"/>
              <a:t>dřív, bylo by to dopadlo dobře. = Kdybych přišel dřív, dopadlo by to dobře</a:t>
            </a:r>
            <a:r>
              <a:rPr lang="cs-CZ" i="1" dirty="0" smtClean="0"/>
              <a:t>. = </a:t>
            </a:r>
            <a:r>
              <a:rPr lang="cs-CZ" i="1" dirty="0"/>
              <a:t>Přijít dřív, dopadlo to dobře.</a:t>
            </a:r>
            <a:r>
              <a:rPr lang="cs-CZ" dirty="0"/>
              <a:t>). Kondicionál minulý nejspíš mizí proto, </a:t>
            </a:r>
            <a:r>
              <a:rPr lang="cs-CZ" dirty="0" smtClean="0"/>
              <a:t>že jeho </a:t>
            </a:r>
            <a:r>
              <a:rPr lang="cs-CZ" dirty="0"/>
              <a:t>tvary jsou příliš složité (nejméně tříslovné).</a:t>
            </a:r>
          </a:p>
        </p:txBody>
      </p:sp>
    </p:spTree>
    <p:extLst>
      <p:ext uri="{BB962C8B-B14F-4D97-AF65-F5344CB8AC3E}">
        <p14:creationId xmlns:p14="http://schemas.microsoft.com/office/powerpoint/2010/main" val="631177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Imperativ </a:t>
            </a:r>
            <a:r>
              <a:rPr lang="cs-CZ" dirty="0"/>
              <a:t>vyjadřuje </a:t>
            </a:r>
            <a:r>
              <a:rPr lang="cs-CZ" dirty="0" err="1"/>
              <a:t>apelovost</a:t>
            </a:r>
            <a:r>
              <a:rPr lang="cs-CZ" dirty="0"/>
              <a:t>, pragmatické zaměření na </a:t>
            </a:r>
            <a:r>
              <a:rPr lang="cs-CZ" dirty="0" smtClean="0"/>
              <a:t>adresáta; pokud </a:t>
            </a:r>
            <a:r>
              <a:rPr lang="cs-CZ" dirty="0"/>
              <a:t>jde o mluvní akty, uplatňuje se zejména v aktech direktivních. </a:t>
            </a:r>
            <a:r>
              <a:rPr lang="cs-CZ" dirty="0" smtClean="0"/>
              <a:t>Děj představuje </a:t>
            </a:r>
            <a:r>
              <a:rPr lang="cs-CZ" dirty="0"/>
              <a:t>jako žádoucí a jeho vykonání požaduje na adresátovi. </a:t>
            </a:r>
            <a:r>
              <a:rPr lang="cs-CZ" dirty="0" smtClean="0"/>
              <a:t>Tak jako kondicionál, ani imperativ se nepojí s morfologickou kategorií času.</a:t>
            </a:r>
          </a:p>
          <a:p>
            <a:r>
              <a:rPr lang="cs-CZ" dirty="0"/>
              <a:t>Tvary vyjadřující imperativ se tvoří jako syntetické od </a:t>
            </a:r>
            <a:r>
              <a:rPr lang="cs-CZ" dirty="0" smtClean="0"/>
              <a:t>přítomného kmene</a:t>
            </a:r>
            <a:r>
              <a:rPr lang="cs-CZ" dirty="0"/>
              <a:t>. Množství hodnot osoby (přesněji vzato „</a:t>
            </a:r>
            <a:r>
              <a:rPr lang="cs-CZ" dirty="0" err="1"/>
              <a:t>osobočísla</a:t>
            </a:r>
            <a:r>
              <a:rPr lang="cs-CZ" dirty="0"/>
              <a:t>“) je v </a:t>
            </a:r>
            <a:r>
              <a:rPr lang="cs-CZ" dirty="0" smtClean="0"/>
              <a:t>imperativu menší</a:t>
            </a:r>
            <a:r>
              <a:rPr lang="cs-CZ" dirty="0"/>
              <a:t>: vzhledem ke svému pragmatickému zaměření se </a:t>
            </a:r>
            <a:r>
              <a:rPr lang="cs-CZ" dirty="0" smtClean="0"/>
              <a:t>imperativ uplatňuje </a:t>
            </a:r>
            <a:r>
              <a:rPr lang="cs-CZ" dirty="0"/>
              <a:t>toliko ve vztahu k samotnému adresátovi (2. os. </a:t>
            </a:r>
            <a:r>
              <a:rPr lang="cs-CZ" dirty="0" err="1"/>
              <a:t>sg</a:t>
            </a:r>
            <a:r>
              <a:rPr lang="cs-CZ" dirty="0" smtClean="0"/>
              <a:t>.), zmnoženému </a:t>
            </a:r>
            <a:r>
              <a:rPr lang="cs-CZ" dirty="0"/>
              <a:t>nebo doprovázenému adresátovi (2. os. </a:t>
            </a:r>
            <a:r>
              <a:rPr lang="cs-CZ" dirty="0" err="1"/>
              <a:t>pl</a:t>
            </a:r>
            <a:r>
              <a:rPr lang="cs-CZ" dirty="0"/>
              <a:t>.) a </a:t>
            </a:r>
            <a:r>
              <a:rPr lang="cs-CZ" dirty="0" smtClean="0"/>
              <a:t>adresátovi zahrnutému </a:t>
            </a:r>
            <a:r>
              <a:rPr lang="cs-CZ" dirty="0"/>
              <a:t>v jednotu s mluvčím (inkluzívní 1. os. </a:t>
            </a:r>
            <a:r>
              <a:rPr lang="cs-CZ" dirty="0" err="1"/>
              <a:t>pl</a:t>
            </a:r>
            <a:r>
              <a:rPr lang="cs-CZ" dirty="0"/>
              <a:t>.). </a:t>
            </a:r>
            <a:endParaRPr lang="cs-CZ" dirty="0" smtClean="0"/>
          </a:p>
          <a:p>
            <a:r>
              <a:rPr lang="cs-CZ" dirty="0" smtClean="0"/>
              <a:t>Imperativ </a:t>
            </a:r>
            <a:r>
              <a:rPr lang="cs-CZ" dirty="0"/>
              <a:t>3. os</a:t>
            </a:r>
            <a:r>
              <a:rPr lang="cs-CZ" dirty="0" smtClean="0"/>
              <a:t>., tvarově </a:t>
            </a:r>
            <a:r>
              <a:rPr lang="cs-CZ" dirty="0"/>
              <a:t>shodný s 2. os. a odlišitelný pouze prostřednictvím </a:t>
            </a:r>
            <a:r>
              <a:rPr lang="cs-CZ" dirty="0" err="1" smtClean="0"/>
              <a:t>kongruence</a:t>
            </a:r>
            <a:r>
              <a:rPr lang="cs-CZ" dirty="0"/>
              <a:t> </a:t>
            </a:r>
            <a:r>
              <a:rPr lang="cs-CZ" dirty="0" smtClean="0"/>
              <a:t>s </a:t>
            </a:r>
            <a:r>
              <a:rPr lang="cs-CZ" dirty="0"/>
              <a:t>podmětem, se dnes vyskytuje jen reziduálně, zpravidla v </a:t>
            </a:r>
            <a:r>
              <a:rPr lang="cs-CZ" dirty="0" smtClean="0"/>
              <a:t>ustálených spojeních </a:t>
            </a:r>
            <a:r>
              <a:rPr lang="cs-CZ" dirty="0"/>
              <a:t>(</a:t>
            </a:r>
            <a:r>
              <a:rPr lang="cs-CZ" i="1" dirty="0"/>
              <a:t>Děj se vůle Páně. Budiž světlo! Spadněte nebesa!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311779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ČAS: </a:t>
            </a:r>
            <a:r>
              <a:rPr lang="cs-CZ" dirty="0"/>
              <a:t>Kategorie času (</a:t>
            </a:r>
            <a:r>
              <a:rPr lang="cs-CZ" dirty="0" err="1"/>
              <a:t>tempus</a:t>
            </a:r>
            <a:r>
              <a:rPr lang="cs-CZ" dirty="0"/>
              <a:t>) vyjadřuje zařazení obsahu predikátu </a:t>
            </a:r>
            <a:r>
              <a:rPr lang="cs-CZ" dirty="0" smtClean="0"/>
              <a:t>na časovou </a:t>
            </a:r>
            <a:r>
              <a:rPr lang="cs-CZ" dirty="0"/>
              <a:t>osu; je-li středovým bodem osy doba promluvy, jde o čas </a:t>
            </a:r>
            <a:r>
              <a:rPr lang="cs-CZ" dirty="0" smtClean="0"/>
              <a:t>absolutní/ základní/objektivní</a:t>
            </a:r>
            <a:r>
              <a:rPr lang="cs-CZ" dirty="0"/>
              <a:t>, pokud jiný okamžik, o čas relativní. </a:t>
            </a:r>
            <a:r>
              <a:rPr lang="cs-CZ" dirty="0" smtClean="0"/>
              <a:t>Morfologické vyjádření </a:t>
            </a:r>
            <a:r>
              <a:rPr lang="cs-CZ" dirty="0"/>
              <a:t>má v češtině především </a:t>
            </a:r>
            <a:r>
              <a:rPr lang="cs-CZ" b="1" dirty="0"/>
              <a:t>čas absolutní</a:t>
            </a:r>
            <a:r>
              <a:rPr lang="cs-CZ" dirty="0"/>
              <a:t>. Rozlišujeme </a:t>
            </a:r>
            <a:r>
              <a:rPr lang="cs-CZ" dirty="0" smtClean="0"/>
              <a:t>tři </a:t>
            </a:r>
            <a:r>
              <a:rPr lang="pt-BR" dirty="0" smtClean="0"/>
              <a:t>jeho </a:t>
            </a:r>
            <a:r>
              <a:rPr lang="pt-BR" dirty="0"/>
              <a:t>hodnoty: </a:t>
            </a:r>
            <a:r>
              <a:rPr lang="pt-BR" b="1" dirty="0"/>
              <a:t>prézens, préteritum a futurum</a:t>
            </a:r>
            <a:r>
              <a:rPr lang="pt-BR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Základním </a:t>
            </a:r>
            <a:r>
              <a:rPr lang="cs-CZ" dirty="0"/>
              <a:t>významem </a:t>
            </a:r>
            <a:r>
              <a:rPr lang="cs-CZ" b="1" dirty="0"/>
              <a:t>prézentu </a:t>
            </a:r>
            <a:r>
              <a:rPr lang="cs-CZ" dirty="0"/>
              <a:t>je, že se obsah predikátu týká </a:t>
            </a:r>
            <a:r>
              <a:rPr lang="cs-CZ" dirty="0" smtClean="0"/>
              <a:t>okamžiku promluvy </a:t>
            </a:r>
            <a:r>
              <a:rPr lang="cs-CZ" dirty="0"/>
              <a:t>nebo časového období okolo něj (na obě strany současně</a:t>
            </a:r>
            <a:r>
              <a:rPr lang="cs-CZ" dirty="0" smtClean="0"/>
              <a:t>). Tvary </a:t>
            </a:r>
            <a:r>
              <a:rPr lang="cs-CZ" dirty="0"/>
              <a:t>vyjadřující hodnotu prézentu se tvoří synteticky od </a:t>
            </a:r>
            <a:r>
              <a:rPr lang="cs-CZ" dirty="0" smtClean="0"/>
              <a:t>prézentního kmene</a:t>
            </a:r>
            <a:r>
              <a:rPr lang="cs-CZ" dirty="0"/>
              <a:t>; takové tvary může mít kterékoli sloveso, u sloves </a:t>
            </a:r>
            <a:r>
              <a:rPr lang="cs-CZ" dirty="0" smtClean="0"/>
              <a:t>dokonavých však </a:t>
            </a:r>
            <a:r>
              <a:rPr lang="cs-CZ" dirty="0"/>
              <a:t>nemají vždy význam přítomný, nýbrž též (a patrně častěji) </a:t>
            </a:r>
            <a:r>
              <a:rPr lang="cs-CZ" dirty="0" smtClean="0"/>
              <a:t>význam budoucí </a:t>
            </a:r>
            <a:r>
              <a:rPr lang="cs-CZ" dirty="0"/>
              <a:t>(</a:t>
            </a:r>
            <a:r>
              <a:rPr lang="cs-CZ" i="1" dirty="0"/>
              <a:t>Až to skončí, prozvoň mě.</a:t>
            </a:r>
            <a:r>
              <a:rPr lang="cs-CZ" dirty="0"/>
              <a:t>).</a:t>
            </a:r>
          </a:p>
        </p:txBody>
      </p:sp>
      <p:pic>
        <p:nvPicPr>
          <p:cNvPr id="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665" y="472850"/>
            <a:ext cx="1529443" cy="1486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11779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</a:t>
            </a:r>
            <a:r>
              <a:rPr lang="cs-CZ" b="1" dirty="0"/>
              <a:t>préteritu </a:t>
            </a:r>
            <a:r>
              <a:rPr lang="cs-CZ" dirty="0"/>
              <a:t>obsah predikátu předchází dobu promluvy. Tvary </a:t>
            </a:r>
            <a:r>
              <a:rPr lang="cs-CZ" dirty="0" smtClean="0"/>
              <a:t>vyjadřující hodnotu </a:t>
            </a:r>
            <a:r>
              <a:rPr lang="cs-CZ" dirty="0"/>
              <a:t>préterita se tvoří analyticky pomocí minulého </a:t>
            </a:r>
            <a:r>
              <a:rPr lang="cs-CZ" dirty="0" smtClean="0"/>
              <a:t>příčestí příslušného </a:t>
            </a:r>
            <a:r>
              <a:rPr lang="cs-CZ" dirty="0"/>
              <a:t>slovesa a prézentního finitního tvaru pomocného </a:t>
            </a:r>
            <a:r>
              <a:rPr lang="cs-CZ" dirty="0" smtClean="0"/>
              <a:t>slovesa </a:t>
            </a:r>
            <a:r>
              <a:rPr lang="cs-CZ" i="1" dirty="0" smtClean="0"/>
              <a:t>být</a:t>
            </a:r>
            <a:r>
              <a:rPr lang="cs-CZ" dirty="0"/>
              <a:t>; ve 3. osobě obou čísel je pomocné sloveso nulové (nutně se vypouští</a:t>
            </a:r>
            <a:r>
              <a:rPr lang="cs-CZ" dirty="0" smtClean="0"/>
              <a:t>), ve </a:t>
            </a:r>
            <a:r>
              <a:rPr lang="cs-CZ" dirty="0"/>
              <a:t>2. os. </a:t>
            </a:r>
            <a:r>
              <a:rPr lang="cs-CZ" dirty="0" err="1"/>
              <a:t>sg</a:t>
            </a:r>
            <a:r>
              <a:rPr lang="cs-CZ" dirty="0"/>
              <a:t>. je (regionálně i spisovně) </a:t>
            </a:r>
            <a:r>
              <a:rPr lang="cs-CZ" dirty="0" err="1"/>
              <a:t>zkrátitelné</a:t>
            </a:r>
            <a:r>
              <a:rPr lang="cs-CZ" dirty="0"/>
              <a:t> na </a:t>
            </a:r>
            <a:r>
              <a:rPr lang="cs-CZ" i="1" dirty="0" smtClean="0"/>
              <a:t>–s.</a:t>
            </a:r>
          </a:p>
          <a:p>
            <a:r>
              <a:rPr lang="cs-CZ" dirty="0"/>
              <a:t>Ve </a:t>
            </a:r>
            <a:r>
              <a:rPr lang="cs-CZ" b="1" dirty="0"/>
              <a:t>futuru </a:t>
            </a:r>
            <a:r>
              <a:rPr lang="cs-CZ" dirty="0"/>
              <a:t>obsah predikátu následuje po okamžiku promluvy. </a:t>
            </a:r>
            <a:r>
              <a:rPr lang="cs-CZ" dirty="0" smtClean="0"/>
              <a:t>Tvary vyjadřující </a:t>
            </a:r>
            <a:r>
              <a:rPr lang="cs-CZ" dirty="0"/>
              <a:t>hodnotu futura se tvoří 1) u slovesa </a:t>
            </a:r>
            <a:r>
              <a:rPr lang="cs-CZ" i="1" dirty="0"/>
              <a:t>být </a:t>
            </a:r>
            <a:r>
              <a:rPr lang="cs-CZ" dirty="0"/>
              <a:t>synteticky od </a:t>
            </a:r>
            <a:r>
              <a:rPr lang="cs-CZ" dirty="0" smtClean="0"/>
              <a:t>zvláštního (třetího</a:t>
            </a:r>
            <a:r>
              <a:rPr lang="cs-CZ" dirty="0"/>
              <a:t>), futurálního kmene takovými koncovkami, jako by </a:t>
            </a:r>
            <a:r>
              <a:rPr lang="cs-CZ" dirty="0" smtClean="0"/>
              <a:t>byly prézentní (</a:t>
            </a:r>
            <a:r>
              <a:rPr lang="cs-CZ" i="1" dirty="0" smtClean="0"/>
              <a:t>budu/budeš/budeme</a:t>
            </a:r>
            <a:r>
              <a:rPr lang="cs-CZ" dirty="0" smtClean="0"/>
              <a:t>);</a:t>
            </a:r>
          </a:p>
          <a:p>
            <a:r>
              <a:rPr lang="cs-CZ" dirty="0" smtClean="0"/>
              <a:t>2</a:t>
            </a:r>
            <a:r>
              <a:rPr lang="cs-CZ" dirty="0"/>
              <a:t>) u několika desítek nedokonavých sloves, zejména s </a:t>
            </a:r>
            <a:r>
              <a:rPr lang="cs-CZ" dirty="0" smtClean="0"/>
              <a:t>významem jednosměrného </a:t>
            </a:r>
            <a:r>
              <a:rPr lang="cs-CZ" dirty="0"/>
              <a:t>pohybu, synteticky prefixem </a:t>
            </a:r>
            <a:r>
              <a:rPr lang="cs-CZ" i="1" dirty="0"/>
              <a:t>po- </a:t>
            </a:r>
            <a:r>
              <a:rPr lang="cs-CZ" dirty="0"/>
              <a:t>(u slovesa </a:t>
            </a:r>
            <a:r>
              <a:rPr lang="cs-CZ" i="1" dirty="0"/>
              <a:t>jít </a:t>
            </a:r>
            <a:r>
              <a:rPr lang="cs-CZ" i="1" dirty="0" err="1"/>
              <a:t>pů</a:t>
            </a:r>
            <a:r>
              <a:rPr lang="cs-CZ" i="1" dirty="0"/>
              <a:t>-</a:t>
            </a:r>
            <a:r>
              <a:rPr lang="cs-CZ" dirty="0" smtClean="0"/>
              <a:t>) přidaným </a:t>
            </a:r>
            <a:r>
              <a:rPr lang="cs-CZ" dirty="0"/>
              <a:t>k prézentnímu </a:t>
            </a:r>
            <a:r>
              <a:rPr lang="cs-CZ" dirty="0" smtClean="0"/>
              <a:t>tvaru;</a:t>
            </a:r>
          </a:p>
          <a:p>
            <a:r>
              <a:rPr lang="cs-CZ" dirty="0" smtClean="0"/>
              <a:t>3</a:t>
            </a:r>
            <a:r>
              <a:rPr lang="cs-CZ" dirty="0"/>
              <a:t>) u ostatních nedokonavých </a:t>
            </a:r>
            <a:r>
              <a:rPr lang="cs-CZ" dirty="0" smtClean="0"/>
              <a:t>sloves analyticky </a:t>
            </a:r>
            <a:r>
              <a:rPr lang="cs-CZ" dirty="0"/>
              <a:t>infinitivem příslušného slovesa a futurálním finitním </a:t>
            </a:r>
            <a:r>
              <a:rPr lang="cs-CZ" dirty="0" smtClean="0"/>
              <a:t>tvarem pomocného </a:t>
            </a:r>
            <a:r>
              <a:rPr lang="cs-CZ" dirty="0"/>
              <a:t>slovesa </a:t>
            </a:r>
            <a:r>
              <a:rPr lang="cs-CZ" i="1" dirty="0"/>
              <a:t>být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(Čas </a:t>
            </a:r>
            <a:r>
              <a:rPr lang="cs-CZ" dirty="0"/>
              <a:t>je tedy kromě </a:t>
            </a:r>
            <a:r>
              <a:rPr lang="cs-CZ" dirty="0" smtClean="0"/>
              <a:t>způsobu úzce </a:t>
            </a:r>
            <a:r>
              <a:rPr lang="cs-CZ" dirty="0"/>
              <a:t>propojen také s videm: bez přihlédnutí k vidu nelze </a:t>
            </a:r>
            <a:r>
              <a:rPr lang="cs-CZ" dirty="0" smtClean="0"/>
              <a:t>interpretovat význam </a:t>
            </a:r>
            <a:r>
              <a:rPr lang="cs-CZ" dirty="0"/>
              <a:t>časových forem.)</a:t>
            </a:r>
          </a:p>
        </p:txBody>
      </p:sp>
    </p:spTree>
    <p:extLst>
      <p:ext uri="{BB962C8B-B14F-4D97-AF65-F5344CB8AC3E}">
        <p14:creationId xmlns:p14="http://schemas.microsoft.com/office/powerpoint/2010/main" val="6311779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VID: </a:t>
            </a:r>
            <a:r>
              <a:rPr lang="cs-CZ" dirty="0"/>
              <a:t>(aspekt) je morfologická kategorie komplikovanější než </a:t>
            </a:r>
            <a:r>
              <a:rPr lang="cs-CZ" dirty="0" smtClean="0"/>
              <a:t>ty předešlé </a:t>
            </a:r>
            <a:r>
              <a:rPr lang="cs-CZ" dirty="0"/>
              <a:t>– je to totiž kategorie lexikálně-gramatická s </a:t>
            </a:r>
            <a:r>
              <a:rPr lang="cs-CZ" dirty="0" smtClean="0"/>
              <a:t>problematickou měrou </a:t>
            </a:r>
            <a:r>
              <a:rPr lang="cs-CZ" dirty="0"/>
              <a:t>přináležitosti do morfologie. Teoretické uchopení vidu je v </a:t>
            </a:r>
            <a:r>
              <a:rPr lang="cs-CZ" dirty="0" smtClean="0"/>
              <a:t>českých mluvnicích </a:t>
            </a:r>
            <a:r>
              <a:rPr lang="cs-CZ" dirty="0"/>
              <a:t>a jiných odborných pracích velmi neustálené</a:t>
            </a:r>
            <a:r>
              <a:rPr lang="cs-CZ" dirty="0" smtClean="0"/>
              <a:t>.</a:t>
            </a:r>
          </a:p>
          <a:p>
            <a:r>
              <a:rPr lang="cs-CZ" dirty="0"/>
              <a:t>Ve </a:t>
            </a:r>
            <a:r>
              <a:rPr lang="cs-CZ" dirty="0" smtClean="0"/>
              <a:t>většině pojetí </a:t>
            </a:r>
            <a:r>
              <a:rPr lang="cs-CZ" dirty="0"/>
              <a:t>má dvě hodnoty, </a:t>
            </a:r>
            <a:r>
              <a:rPr lang="cs-CZ" b="1" dirty="0"/>
              <a:t>dokonavost </a:t>
            </a:r>
            <a:r>
              <a:rPr lang="cs-CZ" dirty="0"/>
              <a:t>(</a:t>
            </a:r>
            <a:r>
              <a:rPr lang="cs-CZ" dirty="0" err="1"/>
              <a:t>perfektivitu</a:t>
            </a:r>
            <a:r>
              <a:rPr lang="cs-CZ" dirty="0"/>
              <a:t>) a </a:t>
            </a:r>
            <a:r>
              <a:rPr lang="cs-CZ" b="1" dirty="0" smtClean="0"/>
              <a:t>nedokonavost </a:t>
            </a:r>
            <a:r>
              <a:rPr lang="cs-CZ" dirty="0" smtClean="0"/>
              <a:t>(</a:t>
            </a:r>
            <a:r>
              <a:rPr lang="cs-CZ" dirty="0" err="1" smtClean="0"/>
              <a:t>imperfektivitu</a:t>
            </a:r>
            <a:r>
              <a:rPr lang="cs-CZ" dirty="0"/>
              <a:t>); nedokonavý vid je považován za bezpříznakový. </a:t>
            </a:r>
            <a:r>
              <a:rPr lang="cs-CZ" dirty="0" smtClean="0"/>
              <a:t>Rozdíl mezi </a:t>
            </a:r>
            <a:r>
              <a:rPr lang="cs-CZ" dirty="0"/>
              <a:t>hodnotami se nevyjadřuje tvarotvornými afixy ani </a:t>
            </a:r>
            <a:r>
              <a:rPr lang="cs-CZ" dirty="0" smtClean="0"/>
              <a:t>pomocnými slovy</a:t>
            </a:r>
            <a:r>
              <a:rPr lang="cs-CZ" dirty="0"/>
              <a:t>, tzn. nevyjadřuje se morfologickými prostředky. Vid je </a:t>
            </a:r>
            <a:r>
              <a:rPr lang="cs-CZ" dirty="0" smtClean="0"/>
              <a:t>kategorie neflektivní</a:t>
            </a:r>
            <a:r>
              <a:rPr lang="cs-CZ" dirty="0"/>
              <a:t>, ale má závažné morfologické důsledky, paradigma </a:t>
            </a:r>
            <a:r>
              <a:rPr lang="cs-CZ" dirty="0" smtClean="0"/>
              <a:t>dokonavého </a:t>
            </a:r>
            <a:r>
              <a:rPr lang="it-IT" dirty="0" smtClean="0"/>
              <a:t>a </a:t>
            </a:r>
            <a:r>
              <a:rPr lang="it-IT" dirty="0"/>
              <a:t>nedokonavého slovesa vypadají jinak.</a:t>
            </a:r>
            <a:endParaRPr lang="cs-CZ" dirty="0"/>
          </a:p>
        </p:txBody>
      </p:sp>
      <p:pic>
        <p:nvPicPr>
          <p:cNvPr id="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665" y="472850"/>
            <a:ext cx="1529443" cy="1486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51234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Existují slovesa obouvidová (obě hodnoty je schopna vyjádřit </a:t>
            </a:r>
            <a:r>
              <a:rPr lang="cs-CZ" dirty="0" smtClean="0"/>
              <a:t>táž forma</a:t>
            </a:r>
            <a:r>
              <a:rPr lang="cs-CZ" dirty="0"/>
              <a:t>: </a:t>
            </a:r>
            <a:r>
              <a:rPr lang="cs-CZ" i="1" dirty="0"/>
              <a:t>jmenovat</a:t>
            </a:r>
            <a:r>
              <a:rPr lang="cs-CZ" dirty="0"/>
              <a:t>, </a:t>
            </a:r>
            <a:r>
              <a:rPr lang="cs-CZ" i="1" dirty="0"/>
              <a:t>věnovat</a:t>
            </a:r>
            <a:r>
              <a:rPr lang="cs-CZ" dirty="0"/>
              <a:t>, </a:t>
            </a:r>
            <a:r>
              <a:rPr lang="cs-CZ" i="1" dirty="0"/>
              <a:t>svatořečit</a:t>
            </a:r>
            <a:r>
              <a:rPr lang="cs-CZ" dirty="0"/>
              <a:t>, </a:t>
            </a:r>
            <a:r>
              <a:rPr lang="cs-CZ" i="1" dirty="0"/>
              <a:t>aplikovat</a:t>
            </a:r>
            <a:r>
              <a:rPr lang="cs-CZ" dirty="0"/>
              <a:t>, </a:t>
            </a:r>
            <a:r>
              <a:rPr lang="cs-CZ" i="1" dirty="0"/>
              <a:t>akceptovat</a:t>
            </a:r>
            <a:r>
              <a:rPr lang="cs-CZ" dirty="0"/>
              <a:t>), existuje </a:t>
            </a:r>
            <a:r>
              <a:rPr lang="cs-CZ" dirty="0" smtClean="0"/>
              <a:t>přinejmenším jedno </a:t>
            </a:r>
            <a:r>
              <a:rPr lang="cs-CZ" dirty="0"/>
              <a:t>sloveso, v jehož vidovém zařazení se členové </a:t>
            </a:r>
            <a:r>
              <a:rPr lang="cs-CZ" dirty="0" smtClean="0"/>
              <a:t>českého jazykového </a:t>
            </a:r>
            <a:r>
              <a:rPr lang="cs-CZ" dirty="0"/>
              <a:t>společenství (vášnivě) neshodují (</a:t>
            </a:r>
            <a:r>
              <a:rPr lang="cs-CZ" i="1" dirty="0"/>
              <a:t>soustředit se</a:t>
            </a:r>
            <a:r>
              <a:rPr lang="cs-CZ" dirty="0"/>
              <a:t>), </a:t>
            </a:r>
            <a:r>
              <a:rPr lang="cs-CZ" dirty="0" smtClean="0"/>
              <a:t>neexistuje však </a:t>
            </a:r>
            <a:r>
              <a:rPr lang="cs-CZ" dirty="0" err="1"/>
              <a:t>bezvidové</a:t>
            </a:r>
            <a:r>
              <a:rPr lang="cs-CZ" dirty="0"/>
              <a:t> sloveso ani </a:t>
            </a:r>
            <a:r>
              <a:rPr lang="cs-CZ" dirty="0" err="1"/>
              <a:t>bezvidový</a:t>
            </a:r>
            <a:r>
              <a:rPr lang="cs-CZ" dirty="0"/>
              <a:t> tvar slovesa</a:t>
            </a:r>
            <a:r>
              <a:rPr lang="cs-CZ" dirty="0" smtClean="0"/>
              <a:t>.</a:t>
            </a:r>
          </a:p>
          <a:p>
            <a:r>
              <a:rPr lang="cs-CZ" u="sng" dirty="0"/>
              <a:t>Dokonavá slovesa </a:t>
            </a:r>
            <a:r>
              <a:rPr lang="cs-CZ" dirty="0"/>
              <a:t>pojímají děj jako celek, jako událost, jako </a:t>
            </a:r>
            <a:r>
              <a:rPr lang="cs-CZ" dirty="0" smtClean="0"/>
              <a:t>omezeně trvající</a:t>
            </a:r>
            <a:r>
              <a:rPr lang="cs-CZ" dirty="0"/>
              <a:t>, jako završený; </a:t>
            </a:r>
            <a:r>
              <a:rPr lang="cs-CZ" u="sng" dirty="0"/>
              <a:t>slovesa nedokonavá</a:t>
            </a:r>
            <a:r>
              <a:rPr lang="cs-CZ" dirty="0"/>
              <a:t> děj uchopují v průběhu, </a:t>
            </a:r>
            <a:r>
              <a:rPr lang="cs-CZ" dirty="0" smtClean="0"/>
              <a:t>jako proces </a:t>
            </a:r>
            <a:r>
              <a:rPr lang="cs-CZ" dirty="0"/>
              <a:t>(ale jelikož je nedokonavost bezpříznaková, umějí vyjádřit i </a:t>
            </a:r>
            <a:r>
              <a:rPr lang="cs-CZ" dirty="0" smtClean="0"/>
              <a:t>děj </a:t>
            </a:r>
            <a:r>
              <a:rPr lang="pl-PL" dirty="0" smtClean="0"/>
              <a:t>jako </a:t>
            </a:r>
            <a:r>
              <a:rPr lang="pl-PL" dirty="0"/>
              <a:t>celek: </a:t>
            </a:r>
            <a:r>
              <a:rPr lang="pl-PL" i="1" dirty="0"/>
              <a:t>Užs jí psal</a:t>
            </a:r>
            <a:r>
              <a:rPr lang="pl-PL" i="1" dirty="0" smtClean="0"/>
              <a:t>?</a:t>
            </a:r>
            <a:r>
              <a:rPr lang="pl-PL" dirty="0" smtClean="0"/>
              <a:t>).</a:t>
            </a:r>
          </a:p>
          <a:p>
            <a:r>
              <a:rPr lang="cs-CZ" dirty="0"/>
              <a:t>R</a:t>
            </a:r>
            <a:r>
              <a:rPr lang="pt-BR" dirty="0" smtClean="0"/>
              <a:t>ozdíl </a:t>
            </a:r>
            <a:r>
              <a:rPr lang="pt-BR" dirty="0"/>
              <a:t>v paradigmatu dokonavého a nedokonavého slovesa </a:t>
            </a:r>
            <a:r>
              <a:rPr lang="pt-BR" dirty="0" smtClean="0"/>
              <a:t>se</a:t>
            </a:r>
            <a:r>
              <a:rPr lang="cs-CZ" dirty="0" smtClean="0"/>
              <a:t> týká </a:t>
            </a:r>
            <a:r>
              <a:rPr lang="cs-CZ" dirty="0"/>
              <a:t>neurčitých tvarů a relativního času: dokonavé sloveso tvoří </a:t>
            </a:r>
            <a:r>
              <a:rPr lang="cs-CZ" dirty="0" smtClean="0"/>
              <a:t>aktivní přechodník </a:t>
            </a:r>
            <a:r>
              <a:rPr lang="cs-CZ" dirty="0"/>
              <a:t>pouze minulý/předčasný, zatímco nedokonavé pouze </a:t>
            </a:r>
            <a:r>
              <a:rPr lang="cs-CZ" dirty="0" smtClean="0"/>
              <a:t>přítomný/ současný </a:t>
            </a:r>
            <a:r>
              <a:rPr lang="cs-CZ" dirty="0"/>
              <a:t>(s výjimkou slovesa </a:t>
            </a:r>
            <a:r>
              <a:rPr lang="cs-CZ" i="1" dirty="0"/>
              <a:t>být</a:t>
            </a:r>
            <a:r>
              <a:rPr lang="cs-CZ" dirty="0"/>
              <a:t>, které tvoří oba).</a:t>
            </a:r>
          </a:p>
        </p:txBody>
      </p:sp>
    </p:spTree>
    <p:extLst>
      <p:ext uri="{BB962C8B-B14F-4D97-AF65-F5344CB8AC3E}">
        <p14:creationId xmlns:p14="http://schemas.microsoft.com/office/powerpoint/2010/main" val="27451234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SLOVESNÝ ROD: </a:t>
            </a:r>
            <a:r>
              <a:rPr lang="pl-PL" dirty="0"/>
              <a:t>(genus verbi) je poměrně komplikovaná kategorie. Jako </a:t>
            </a:r>
            <a:r>
              <a:rPr lang="pl-PL" dirty="0" smtClean="0"/>
              <a:t>je </a:t>
            </a:r>
            <a:r>
              <a:rPr lang="cs-CZ" dirty="0" smtClean="0"/>
              <a:t>vid </a:t>
            </a:r>
            <a:r>
              <a:rPr lang="cs-CZ" dirty="0"/>
              <a:t>na pomezí morfologie a lexikologie/slovotvorby, je slovesný rod </a:t>
            </a:r>
            <a:r>
              <a:rPr lang="cs-CZ" dirty="0" smtClean="0"/>
              <a:t>na pomezí </a:t>
            </a:r>
            <a:r>
              <a:rPr lang="cs-CZ" dirty="0"/>
              <a:t>morfologie a syntaxe: svědčí o tom např. skutečnost, že na rod </a:t>
            </a:r>
            <a:r>
              <a:rPr lang="cs-CZ" dirty="0" smtClean="0"/>
              <a:t>je vázána </a:t>
            </a:r>
            <a:r>
              <a:rPr lang="cs-CZ" dirty="0"/>
              <a:t>valence/vazba slovesa</a:t>
            </a:r>
            <a:r>
              <a:rPr lang="cs-CZ" dirty="0" smtClean="0"/>
              <a:t>.</a:t>
            </a:r>
          </a:p>
          <a:p>
            <a:r>
              <a:rPr lang="cs-CZ" dirty="0"/>
              <a:t>Významem slovesného rodu jsou různé způsoby ztvárnění děje </a:t>
            </a:r>
            <a:r>
              <a:rPr lang="cs-CZ" dirty="0" smtClean="0"/>
              <a:t>založeného na </a:t>
            </a:r>
            <a:r>
              <a:rPr lang="cs-CZ" dirty="0"/>
              <a:t>témže predikátu. Slovesný rod vyjadřuje </a:t>
            </a:r>
            <a:r>
              <a:rPr lang="cs-CZ" dirty="0" err="1"/>
              <a:t>diatezi</a:t>
            </a:r>
            <a:r>
              <a:rPr lang="cs-CZ" dirty="0"/>
              <a:t> – vztah </a:t>
            </a:r>
            <a:r>
              <a:rPr lang="cs-CZ" dirty="0" smtClean="0"/>
              <a:t>mezi </a:t>
            </a:r>
            <a:r>
              <a:rPr lang="cs-CZ" dirty="0" err="1" smtClean="0"/>
              <a:t>formálněsyntaktickou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větněsémantickou</a:t>
            </a:r>
            <a:r>
              <a:rPr lang="cs-CZ" dirty="0"/>
              <a:t> rovinou, tedy mezi </a:t>
            </a:r>
            <a:r>
              <a:rPr lang="cs-CZ" dirty="0" smtClean="0"/>
              <a:t>větnými členy </a:t>
            </a:r>
            <a:r>
              <a:rPr lang="cs-CZ" dirty="0"/>
              <a:t>a sémantickými rolemi (participanty sémantické struktury věty) </a:t>
            </a:r>
            <a:r>
              <a:rPr lang="cs-CZ" dirty="0" smtClean="0"/>
              <a:t>–, a </a:t>
            </a:r>
            <a:r>
              <a:rPr lang="cs-CZ" dirty="0"/>
              <a:t>to subjektovou (vztah mezi subjektem a činitelem děje). Postavení </a:t>
            </a:r>
            <a:r>
              <a:rPr lang="cs-CZ" dirty="0" smtClean="0"/>
              <a:t>činitele děje </a:t>
            </a:r>
            <a:r>
              <a:rPr lang="cs-CZ" dirty="0"/>
              <a:t>(agentu) v subjektu se nazývá </a:t>
            </a:r>
            <a:r>
              <a:rPr lang="cs-CZ" b="1" dirty="0"/>
              <a:t>primární subjektová </a:t>
            </a:r>
            <a:r>
              <a:rPr lang="cs-CZ" b="1" dirty="0" err="1" smtClean="0"/>
              <a:t>diateze</a:t>
            </a:r>
            <a:r>
              <a:rPr lang="cs-CZ" dirty="0" smtClean="0"/>
              <a:t>; v </a:t>
            </a:r>
            <a:r>
              <a:rPr lang="cs-CZ" dirty="0"/>
              <a:t>případě </a:t>
            </a:r>
            <a:r>
              <a:rPr lang="cs-CZ" b="1" dirty="0"/>
              <a:t>sekundární subjektové </a:t>
            </a:r>
            <a:r>
              <a:rPr lang="cs-CZ" b="1" dirty="0" err="1"/>
              <a:t>diateze</a:t>
            </a:r>
            <a:r>
              <a:rPr lang="cs-CZ" b="1" dirty="0"/>
              <a:t> </a:t>
            </a:r>
            <a:r>
              <a:rPr lang="cs-CZ" dirty="0"/>
              <a:t>činitel děje v pozici </a:t>
            </a:r>
            <a:r>
              <a:rPr lang="cs-CZ" dirty="0" smtClean="0"/>
              <a:t>subjektu </a:t>
            </a:r>
            <a:r>
              <a:rPr lang="fr-FR" dirty="0" smtClean="0"/>
              <a:t>není</a:t>
            </a:r>
            <a:r>
              <a:rPr lang="fr-FR" dirty="0"/>
              <a:t>: u tranzitivních sloves je v subjektové pozici patiens, u jiných </a:t>
            </a:r>
            <a:r>
              <a:rPr lang="fr-FR" dirty="0" smtClean="0"/>
              <a:t>je</a:t>
            </a:r>
            <a:r>
              <a:rPr lang="cs-CZ" dirty="0" smtClean="0"/>
              <a:t> věta </a:t>
            </a:r>
            <a:r>
              <a:rPr lang="cs-CZ" dirty="0"/>
              <a:t>bez podmětu.</a:t>
            </a:r>
          </a:p>
        </p:txBody>
      </p:sp>
      <p:pic>
        <p:nvPicPr>
          <p:cNvPr id="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665" y="472850"/>
            <a:ext cx="1529443" cy="1486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51234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Podle toho, zda je děj reprezentován tak, že v subjektové pozici </a:t>
            </a:r>
            <a:r>
              <a:rPr lang="pl-PL" dirty="0" smtClean="0"/>
              <a:t>je </a:t>
            </a:r>
            <a:r>
              <a:rPr lang="cs-CZ" dirty="0" smtClean="0"/>
              <a:t>agens</a:t>
            </a:r>
            <a:r>
              <a:rPr lang="cs-CZ" dirty="0"/>
              <a:t>, nebo jinak, se rozlišují dvě hodnoty kategorie slovesného </a:t>
            </a:r>
            <a:r>
              <a:rPr lang="cs-CZ" dirty="0" smtClean="0"/>
              <a:t>rodu: </a:t>
            </a:r>
            <a:r>
              <a:rPr lang="cs-CZ" b="1" dirty="0" smtClean="0"/>
              <a:t>aktivum </a:t>
            </a:r>
            <a:r>
              <a:rPr lang="cs-CZ" dirty="0"/>
              <a:t>(= agens v podmětové pozici) a </a:t>
            </a:r>
            <a:r>
              <a:rPr lang="cs-CZ" b="1" dirty="0"/>
              <a:t>pasívum</a:t>
            </a:r>
            <a:r>
              <a:rPr lang="cs-CZ" dirty="0" smtClean="0"/>
              <a:t>.</a:t>
            </a:r>
          </a:p>
          <a:p>
            <a:r>
              <a:rPr lang="cs-CZ" dirty="0"/>
              <a:t>Vyjadřujeme-li se </a:t>
            </a:r>
            <a:r>
              <a:rPr lang="cs-CZ" dirty="0" smtClean="0"/>
              <a:t>primárně o </a:t>
            </a:r>
            <a:r>
              <a:rPr lang="cs-CZ" dirty="0"/>
              <a:t>činnosti subjektu děje, užíváme aktiva; je-li východiskem </a:t>
            </a:r>
            <a:r>
              <a:rPr lang="cs-CZ" dirty="0" smtClean="0"/>
              <a:t>našeho pohledu </a:t>
            </a:r>
            <a:r>
              <a:rPr lang="cs-CZ" dirty="0"/>
              <a:t>na situaci objekt děje, ten se vysune do komunikačního </a:t>
            </a:r>
            <a:r>
              <a:rPr lang="cs-CZ" dirty="0" smtClean="0"/>
              <a:t>popředí a </a:t>
            </a:r>
            <a:r>
              <a:rPr lang="cs-CZ" dirty="0"/>
              <a:t>použijeme pasíva; volbu mezi oběma hodnotami ovlivňuje složitá </a:t>
            </a:r>
            <a:r>
              <a:rPr lang="cs-CZ" dirty="0" smtClean="0"/>
              <a:t>souhra faktorů </a:t>
            </a:r>
            <a:r>
              <a:rPr lang="cs-CZ" dirty="0"/>
              <a:t>slovosledu, aktuálního členění, kontextu a </a:t>
            </a:r>
            <a:r>
              <a:rPr lang="cs-CZ" dirty="0" err="1" smtClean="0"/>
              <a:t>perspektivizace</a:t>
            </a:r>
            <a:r>
              <a:rPr lang="cs-CZ" dirty="0"/>
              <a:t> </a:t>
            </a:r>
            <a:r>
              <a:rPr lang="cs-CZ" dirty="0" smtClean="0"/>
              <a:t>výpovědi</a:t>
            </a:r>
            <a:r>
              <a:rPr lang="cs-CZ" dirty="0"/>
              <a:t>. Bezpříznakové je aktivum, vazba mezi agentem a </a:t>
            </a:r>
            <a:r>
              <a:rPr lang="cs-CZ" dirty="0" smtClean="0"/>
              <a:t>podmětem je </a:t>
            </a:r>
            <a:r>
              <a:rPr lang="cs-CZ" dirty="0"/>
              <a:t>přirozená</a:t>
            </a:r>
            <a:r>
              <a:rPr lang="cs-CZ" dirty="0" smtClean="0"/>
              <a:t>.</a:t>
            </a:r>
          </a:p>
          <a:p>
            <a:r>
              <a:rPr lang="cs-CZ" dirty="0"/>
              <a:t>Početná menšina sloves je však schopna vyjádřit </a:t>
            </a:r>
            <a:r>
              <a:rPr lang="cs-CZ" dirty="0" smtClean="0"/>
              <a:t>jen jednu </a:t>
            </a:r>
            <a:r>
              <a:rPr lang="cs-CZ" dirty="0"/>
              <a:t>hodnotu slovesného rodu: např. slovesa </a:t>
            </a:r>
            <a:r>
              <a:rPr lang="cs-CZ" i="1" dirty="0"/>
              <a:t>sedět</a:t>
            </a:r>
            <a:r>
              <a:rPr lang="cs-CZ" dirty="0"/>
              <a:t>, </a:t>
            </a:r>
            <a:r>
              <a:rPr lang="cs-CZ" i="1" dirty="0"/>
              <a:t>moci</a:t>
            </a:r>
            <a:r>
              <a:rPr lang="cs-CZ" dirty="0"/>
              <a:t>, </a:t>
            </a:r>
            <a:r>
              <a:rPr lang="cs-CZ" i="1" dirty="0"/>
              <a:t>růst </a:t>
            </a:r>
            <a:r>
              <a:rPr lang="cs-CZ" dirty="0" smtClean="0"/>
              <a:t>vyjadřují vždy </a:t>
            </a:r>
            <a:r>
              <a:rPr lang="cs-CZ" dirty="0"/>
              <a:t>rod činný, sloveso </a:t>
            </a:r>
            <a:r>
              <a:rPr lang="cs-CZ" i="1" dirty="0"/>
              <a:t>dát se </a:t>
            </a:r>
            <a:r>
              <a:rPr lang="cs-CZ" dirty="0"/>
              <a:t>(s modálním významem, např. </a:t>
            </a:r>
            <a:r>
              <a:rPr lang="cs-CZ" i="1" dirty="0"/>
              <a:t>to se </a:t>
            </a:r>
            <a:r>
              <a:rPr lang="cs-CZ" i="1" dirty="0" smtClean="0"/>
              <a:t>nedá vydržet</a:t>
            </a:r>
            <a:r>
              <a:rPr lang="cs-CZ" dirty="0"/>
              <a:t>) vždy rod trpný.</a:t>
            </a:r>
          </a:p>
        </p:txBody>
      </p:sp>
    </p:spTree>
    <p:extLst>
      <p:ext uri="{BB962C8B-B14F-4D97-AF65-F5344CB8AC3E}">
        <p14:creationId xmlns:p14="http://schemas.microsoft.com/office/powerpoint/2010/main" val="274512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Soubor tvarů ohebného slova uspořádaný podle vyjadřovaných </a:t>
            </a:r>
            <a:r>
              <a:rPr lang="cs-CZ" dirty="0" smtClean="0"/>
              <a:t>gramatických významů </a:t>
            </a:r>
            <a:r>
              <a:rPr lang="cs-CZ" dirty="0"/>
              <a:t>označujeme jako </a:t>
            </a:r>
            <a:r>
              <a:rPr lang="cs-CZ" b="1" dirty="0"/>
              <a:t>paradigma </a:t>
            </a:r>
            <a:r>
              <a:rPr lang="cs-CZ" dirty="0"/>
              <a:t>tohoto </a:t>
            </a:r>
            <a:r>
              <a:rPr lang="cs-CZ" dirty="0" smtClean="0"/>
              <a:t>slova.</a:t>
            </a:r>
          </a:p>
          <a:p>
            <a:r>
              <a:rPr lang="cs-CZ" dirty="0" smtClean="0"/>
              <a:t>Paradigma </a:t>
            </a:r>
            <a:r>
              <a:rPr lang="pl-PL" dirty="0" smtClean="0"/>
              <a:t>se </a:t>
            </a:r>
            <a:r>
              <a:rPr lang="pl-PL" dirty="0"/>
              <a:t>skládá z </a:t>
            </a:r>
            <a:r>
              <a:rPr lang="pl-PL" b="1" dirty="0"/>
              <a:t>pozic</a:t>
            </a:r>
            <a:r>
              <a:rPr lang="pl-PL" dirty="0"/>
              <a:t>. </a:t>
            </a:r>
            <a:endParaRPr lang="pl-PL" dirty="0" smtClean="0"/>
          </a:p>
          <a:p>
            <a:r>
              <a:rPr lang="pl-PL" u="sng" dirty="0" smtClean="0"/>
              <a:t>Pozice</a:t>
            </a:r>
            <a:r>
              <a:rPr lang="pl-PL" dirty="0" smtClean="0"/>
              <a:t>: konfigurace </a:t>
            </a:r>
            <a:r>
              <a:rPr lang="cs-CZ" dirty="0" smtClean="0"/>
              <a:t>vyjadřovaných </a:t>
            </a:r>
            <a:r>
              <a:rPr lang="cs-CZ" dirty="0"/>
              <a:t>hodnot morfologických kategorií (např. dativ </a:t>
            </a:r>
            <a:r>
              <a:rPr lang="cs-CZ" dirty="0" smtClean="0"/>
              <a:t>plurálu feminina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b="1" dirty="0" smtClean="0"/>
              <a:t>Neohebná </a:t>
            </a:r>
            <a:r>
              <a:rPr lang="cs-CZ" b="1" dirty="0"/>
              <a:t>slova </a:t>
            </a:r>
            <a:r>
              <a:rPr lang="cs-CZ" dirty="0"/>
              <a:t>nevyjadřují morfologické kategorie, </a:t>
            </a:r>
            <a:r>
              <a:rPr lang="cs-CZ" dirty="0" smtClean="0"/>
              <a:t>nemají tudíž </a:t>
            </a:r>
            <a:r>
              <a:rPr lang="cs-CZ" dirty="0"/>
              <a:t>paradigmata; naproti tomu tzv. </a:t>
            </a:r>
            <a:r>
              <a:rPr lang="cs-CZ" b="1" dirty="0"/>
              <a:t>nesklonná jména </a:t>
            </a:r>
            <a:r>
              <a:rPr lang="cs-CZ" dirty="0"/>
              <a:t>(</a:t>
            </a:r>
            <a:r>
              <a:rPr lang="cs-CZ" i="1" dirty="0"/>
              <a:t>angažmá</a:t>
            </a:r>
            <a:r>
              <a:rPr lang="cs-CZ" dirty="0"/>
              <a:t>, </a:t>
            </a:r>
            <a:r>
              <a:rPr lang="cs-CZ" i="1" dirty="0" smtClean="0"/>
              <a:t>khaki</a:t>
            </a:r>
            <a:r>
              <a:rPr lang="cs-CZ" dirty="0" smtClean="0"/>
              <a:t>, </a:t>
            </a:r>
            <a:r>
              <a:rPr lang="cs-CZ" i="1" dirty="0" smtClean="0"/>
              <a:t>jejich</a:t>
            </a:r>
            <a:r>
              <a:rPr lang="cs-CZ" dirty="0"/>
              <a:t>) paradigma mají, ale všechny jeho pozice obsazují týmž tvarem</a:t>
            </a:r>
            <a:r>
              <a:rPr lang="cs-CZ" dirty="0" smtClean="0"/>
              <a:t>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Proč pozice v paradigmatu? </a:t>
            </a:r>
            <a:r>
              <a:rPr lang="cs-CZ" sz="2400" dirty="0" smtClean="0"/>
              <a:t>(</a:t>
            </a:r>
            <a:r>
              <a:rPr lang="cs-CZ" dirty="0"/>
              <a:t>Počet tvarů ohebného slova a počet pozic v jeho paradigmatu </a:t>
            </a:r>
            <a:r>
              <a:rPr lang="cs-CZ" dirty="0" smtClean="0"/>
              <a:t>nebývá totožný.)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7395" y="979803"/>
            <a:ext cx="1917228" cy="497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455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tvarosloví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Pasívum však – a to u jiných morfologických kategorií současné </a:t>
            </a:r>
            <a:r>
              <a:rPr lang="cs-CZ" dirty="0" smtClean="0"/>
              <a:t>češtiny nemá </a:t>
            </a:r>
            <a:r>
              <a:rPr lang="cs-CZ" dirty="0"/>
              <a:t>obdoby – může být vyjádřeno dvojí morfologickou </a:t>
            </a:r>
            <a:r>
              <a:rPr lang="cs-CZ" dirty="0" smtClean="0"/>
              <a:t>formou. Podle </a:t>
            </a:r>
            <a:r>
              <a:rPr lang="cs-CZ" dirty="0"/>
              <a:t>ní rozeznáváme pasívum </a:t>
            </a:r>
            <a:r>
              <a:rPr lang="cs-CZ" b="1" dirty="0"/>
              <a:t>zvratné</a:t>
            </a:r>
            <a:r>
              <a:rPr lang="cs-CZ" dirty="0"/>
              <a:t> (reflexívní) a </a:t>
            </a:r>
            <a:r>
              <a:rPr lang="cs-CZ" b="1" dirty="0"/>
              <a:t>opisné</a:t>
            </a:r>
            <a:r>
              <a:rPr lang="cs-CZ" dirty="0"/>
              <a:t> (</a:t>
            </a:r>
            <a:r>
              <a:rPr lang="cs-CZ" dirty="0" smtClean="0"/>
              <a:t>participiální, s </a:t>
            </a:r>
            <a:r>
              <a:rPr lang="cs-CZ" dirty="0"/>
              <a:t>trpným příčestím</a:t>
            </a:r>
            <a:r>
              <a:rPr lang="cs-CZ" dirty="0" smtClean="0"/>
              <a:t>).</a:t>
            </a:r>
          </a:p>
          <a:p>
            <a:r>
              <a:rPr lang="cs-CZ" dirty="0"/>
              <a:t>Tvary </a:t>
            </a:r>
            <a:r>
              <a:rPr lang="cs-CZ" b="1" dirty="0"/>
              <a:t>zvratného pasíva </a:t>
            </a:r>
            <a:r>
              <a:rPr lang="cs-CZ" dirty="0"/>
              <a:t>jsou jediné složené slovesné tvary, které </a:t>
            </a:r>
            <a:r>
              <a:rPr lang="cs-CZ" dirty="0" smtClean="0"/>
              <a:t>se netvoří </a:t>
            </a:r>
            <a:r>
              <a:rPr lang="cs-CZ" dirty="0"/>
              <a:t>za pomoci pomocného slovesa. Skládají se z volného </a:t>
            </a:r>
            <a:r>
              <a:rPr lang="cs-CZ" dirty="0" smtClean="0"/>
              <a:t>tvarotvorného morfému </a:t>
            </a:r>
            <a:r>
              <a:rPr lang="cs-CZ" i="1" dirty="0"/>
              <a:t>se </a:t>
            </a:r>
            <a:r>
              <a:rPr lang="cs-CZ" dirty="0"/>
              <a:t>a z nějakého (aktivního) tvaru příslušného slovesa</a:t>
            </a:r>
            <a:r>
              <a:rPr lang="cs-CZ" dirty="0" smtClean="0"/>
              <a:t>.</a:t>
            </a:r>
          </a:p>
          <a:p>
            <a:r>
              <a:rPr lang="cs-CZ" dirty="0"/>
              <a:t>Složený slovesný tvar vyjadřující </a:t>
            </a:r>
            <a:r>
              <a:rPr lang="cs-CZ" b="1" dirty="0"/>
              <a:t>opisné pasívum </a:t>
            </a:r>
            <a:r>
              <a:rPr lang="cs-CZ" dirty="0"/>
              <a:t>se skládá z </a:t>
            </a:r>
            <a:r>
              <a:rPr lang="cs-CZ" dirty="0" smtClean="0"/>
              <a:t>trpného příčestí </a:t>
            </a:r>
            <a:r>
              <a:rPr lang="cs-CZ" dirty="0"/>
              <a:t>(</a:t>
            </a:r>
            <a:r>
              <a:rPr lang="cs-CZ" i="1" dirty="0"/>
              <a:t>vyšita</a:t>
            </a:r>
            <a:r>
              <a:rPr lang="cs-CZ" dirty="0"/>
              <a:t>, </a:t>
            </a:r>
            <a:r>
              <a:rPr lang="cs-CZ" i="1" dirty="0"/>
              <a:t>obdarováni</a:t>
            </a:r>
            <a:r>
              <a:rPr lang="cs-CZ" dirty="0"/>
              <a:t>) a libovolného tvaru slovesa </a:t>
            </a:r>
            <a:r>
              <a:rPr lang="cs-CZ" i="1" dirty="0"/>
              <a:t>být </a:t>
            </a:r>
            <a:r>
              <a:rPr lang="cs-CZ" dirty="0"/>
              <a:t>– jeho </a:t>
            </a:r>
            <a:r>
              <a:rPr lang="cs-CZ" dirty="0" smtClean="0"/>
              <a:t>tvoření tedy </a:t>
            </a:r>
            <a:r>
              <a:rPr lang="cs-CZ" dirty="0"/>
              <a:t>není omezeno jen na některé hodnoty některých kategorií a </a:t>
            </a:r>
            <a:r>
              <a:rPr lang="cs-CZ" dirty="0" smtClean="0"/>
              <a:t>infinitiv i </a:t>
            </a:r>
            <a:r>
              <a:rPr lang="cs-CZ" dirty="0"/>
              <a:t>přechodníky opisného pasíva jsou běžné</a:t>
            </a:r>
            <a:r>
              <a:rPr lang="cs-CZ" dirty="0" smtClean="0"/>
              <a:t>.</a:t>
            </a:r>
            <a:r>
              <a:rPr lang="cs-CZ" dirty="0"/>
              <a:t> Je-li to </a:t>
            </a:r>
            <a:r>
              <a:rPr lang="cs-CZ" dirty="0" smtClean="0"/>
              <a:t>pro komunikační </a:t>
            </a:r>
            <a:r>
              <a:rPr lang="cs-CZ" dirty="0"/>
              <a:t>záměr účelné, agens může být explicitně vyjádřen </a:t>
            </a:r>
            <a:r>
              <a:rPr lang="cs-CZ" dirty="0" smtClean="0"/>
              <a:t>formou příslovečného </a:t>
            </a:r>
            <a:r>
              <a:rPr lang="cs-CZ" dirty="0"/>
              <a:t>určení: zpravidla substantivem v instrumentále, </a:t>
            </a:r>
            <a:r>
              <a:rPr lang="cs-CZ" dirty="0" smtClean="0"/>
              <a:t>řidčeji spojením </a:t>
            </a:r>
            <a:r>
              <a:rPr lang="cs-CZ" dirty="0"/>
              <a:t>předložky </a:t>
            </a:r>
            <a:r>
              <a:rPr lang="cs-CZ" i="1" dirty="0"/>
              <a:t>od </a:t>
            </a:r>
            <a:r>
              <a:rPr lang="cs-CZ" dirty="0"/>
              <a:t>a substantiva v genitivu (</a:t>
            </a:r>
            <a:r>
              <a:rPr lang="cs-CZ" i="1" dirty="0"/>
              <a:t>Dva misionáři byli </a:t>
            </a:r>
            <a:r>
              <a:rPr lang="cs-CZ" i="1" dirty="0" smtClean="0"/>
              <a:t>zajati povstaleckou </a:t>
            </a:r>
            <a:r>
              <a:rPr lang="cs-CZ" i="1" dirty="0"/>
              <a:t>skupinou. Od paní ředitelky byl potrestán důtkou.</a:t>
            </a:r>
            <a:r>
              <a:rPr lang="cs-CZ" dirty="0"/>
              <a:t>).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900052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tvarosloví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JMENNÝ ROD u sloves: </a:t>
            </a:r>
            <a:r>
              <a:rPr lang="cs-CZ" dirty="0"/>
              <a:t>Jmenný rod vyjadřují právě ty slovesné </a:t>
            </a:r>
            <a:r>
              <a:rPr lang="cs-CZ" dirty="0" smtClean="0"/>
              <a:t>tvary, které </a:t>
            </a:r>
            <a:r>
              <a:rPr lang="cs-CZ" dirty="0"/>
              <a:t>obsahují rodovou koncovku: přechodník minulý i přítomný, </a:t>
            </a:r>
            <a:r>
              <a:rPr lang="cs-CZ" dirty="0" smtClean="0"/>
              <a:t>příčestí trpné </a:t>
            </a:r>
            <a:r>
              <a:rPr lang="cs-CZ" dirty="0"/>
              <a:t>i činné (minulé). Příčestí činné je v řečových </a:t>
            </a:r>
            <a:r>
              <a:rPr lang="cs-CZ" dirty="0" smtClean="0"/>
              <a:t>komunikátech vždy </a:t>
            </a:r>
            <a:r>
              <a:rPr lang="cs-CZ" dirty="0"/>
              <a:t>složkou nějakého složeného slovesného tvaru, příčestí trpné </a:t>
            </a:r>
            <a:r>
              <a:rPr lang="cs-CZ" dirty="0" smtClean="0"/>
              <a:t>je složkou </a:t>
            </a:r>
            <a:r>
              <a:rPr lang="cs-CZ" dirty="0"/>
              <a:t>složeného slovesného tvaru většinou; jmenný rod tedy </a:t>
            </a:r>
            <a:r>
              <a:rPr lang="cs-CZ" dirty="0" smtClean="0"/>
              <a:t>vyjadřují i </a:t>
            </a:r>
            <a:r>
              <a:rPr lang="cs-CZ" dirty="0"/>
              <a:t>všechny složené slovesné tvary, jejichž složkou je příčestí.</a:t>
            </a:r>
          </a:p>
        </p:txBody>
      </p:sp>
    </p:spTree>
    <p:extLst>
      <p:ext uri="{BB962C8B-B14F-4D97-AF65-F5344CB8AC3E}">
        <p14:creationId xmlns:p14="http://schemas.microsoft.com/office/powerpoint/2010/main" val="40373571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Robert Adam a kol. </a:t>
            </a:r>
            <a:r>
              <a:rPr lang="cs-CZ" i="1" dirty="0"/>
              <a:t>Gramatické rozbory češtiny</a:t>
            </a:r>
            <a:r>
              <a:rPr lang="cs-CZ" dirty="0"/>
              <a:t>. Praha: Karolinum 2017.</a:t>
            </a:r>
          </a:p>
          <a:p>
            <a:r>
              <a:rPr lang="cs-CZ" dirty="0"/>
              <a:t>Robert Adam. </a:t>
            </a:r>
            <a:r>
              <a:rPr lang="cs-CZ" i="1" dirty="0"/>
              <a:t>Morfologie</a:t>
            </a:r>
            <a:r>
              <a:rPr lang="cs-CZ" dirty="0"/>
              <a:t>. </a:t>
            </a:r>
            <a:r>
              <a:rPr lang="cs-CZ" i="1" dirty="0"/>
              <a:t>Příručka k povinnému předmětu bakalářského studia oboru ČJL</a:t>
            </a:r>
            <a:r>
              <a:rPr lang="cs-CZ" dirty="0"/>
              <a:t>. Praha: Karolinum 2015.</a:t>
            </a:r>
          </a:p>
          <a:p>
            <a:r>
              <a:rPr lang="cs-CZ" dirty="0"/>
              <a:t>Václav Cvrček a kol. </a:t>
            </a:r>
            <a:r>
              <a:rPr lang="cs-CZ" i="1" dirty="0">
                <a:hlinkClick r:id="rId2"/>
              </a:rPr>
              <a:t>Mluvnice současné češtiny 1</a:t>
            </a:r>
            <a:r>
              <a:rPr lang="cs-CZ" dirty="0"/>
              <a:t>. Praha: Karolinum 2010, kap. 7, s. 153–354. </a:t>
            </a:r>
          </a:p>
          <a:p>
            <a:r>
              <a:rPr lang="cs-CZ" i="1" dirty="0"/>
              <a:t>Mluvnice češtiny 2</a:t>
            </a:r>
            <a:r>
              <a:rPr lang="cs-CZ" dirty="0"/>
              <a:t>. Praha: Academia 1986, kap. </a:t>
            </a:r>
            <a:r>
              <a:rPr lang="cs-CZ" dirty="0" smtClean="0"/>
              <a:t>formální </a:t>
            </a:r>
            <a:r>
              <a:rPr lang="cs-CZ" dirty="0"/>
              <a:t>tvarosloví, s. </a:t>
            </a:r>
            <a:r>
              <a:rPr lang="cs-CZ" dirty="0" smtClean="0"/>
              <a:t>253–495. </a:t>
            </a:r>
            <a:endParaRPr lang="cs-CZ" dirty="0"/>
          </a:p>
          <a:p>
            <a:r>
              <a:rPr lang="cs-CZ" dirty="0"/>
              <a:t>Nový encyklopedický slovník češtiny online | </a:t>
            </a:r>
            <a:r>
              <a:rPr lang="cs-CZ" dirty="0">
                <a:hlinkClick r:id="rId3"/>
              </a:rPr>
              <a:t>https://www.czechency.org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František Štícha a kol. </a:t>
            </a:r>
            <a:r>
              <a:rPr lang="cs-CZ" i="1" dirty="0" smtClean="0"/>
              <a:t>Akademická gramatika spisovné češtiny</a:t>
            </a:r>
            <a:r>
              <a:rPr lang="cs-CZ" dirty="0" smtClean="0"/>
              <a:t>. Praha: Academia 2013, kap. 3 gramatika slova, s. 288–538.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152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Homomorfie </a:t>
            </a:r>
            <a:r>
              <a:rPr lang="cs-CZ" dirty="0"/>
              <a:t>je tvarová homonymie: jeden tvar obsazuje více pozic.</a:t>
            </a:r>
          </a:p>
          <a:p>
            <a:r>
              <a:rPr lang="cs-CZ" dirty="0"/>
              <a:t>J</a:t>
            </a:r>
            <a:r>
              <a:rPr lang="cs-CZ" dirty="0" smtClean="0"/>
              <a:t>eden </a:t>
            </a:r>
            <a:r>
              <a:rPr lang="cs-CZ" dirty="0"/>
              <a:t>a tentýž tvarotvorný formant může vyjádřit </a:t>
            </a:r>
            <a:r>
              <a:rPr lang="cs-CZ" dirty="0" smtClean="0"/>
              <a:t>různé konfigurace </a:t>
            </a:r>
            <a:r>
              <a:rPr lang="cs-CZ" dirty="0"/>
              <a:t>gramatických významů (např. </a:t>
            </a:r>
            <a:r>
              <a:rPr lang="cs-CZ" i="1" dirty="0"/>
              <a:t>žen-y</a:t>
            </a:r>
            <a:r>
              <a:rPr lang="cs-CZ" dirty="0"/>
              <a:t>: G </a:t>
            </a:r>
            <a:r>
              <a:rPr lang="cs-CZ" dirty="0" err="1"/>
              <a:t>sg</a:t>
            </a:r>
            <a:r>
              <a:rPr lang="cs-CZ" dirty="0"/>
              <a:t>., N </a:t>
            </a:r>
            <a:r>
              <a:rPr lang="cs-CZ" dirty="0" err="1"/>
              <a:t>pl</a:t>
            </a:r>
            <a:r>
              <a:rPr lang="cs-CZ" dirty="0"/>
              <a:t>., A </a:t>
            </a:r>
            <a:r>
              <a:rPr lang="cs-CZ" dirty="0" err="1"/>
              <a:t>pl</a:t>
            </a:r>
            <a:r>
              <a:rPr lang="cs-CZ" dirty="0" smtClean="0"/>
              <a:t>., V </a:t>
            </a:r>
            <a:r>
              <a:rPr lang="cs-CZ" dirty="0" err="1"/>
              <a:t>pl</a:t>
            </a:r>
            <a:r>
              <a:rPr lang="cs-CZ" dirty="0"/>
              <a:t>.). U deklinačního vzoru „stavení“ je homomorfie velmi </a:t>
            </a:r>
            <a:r>
              <a:rPr lang="cs-CZ" dirty="0" smtClean="0"/>
              <a:t>výrazná, u </a:t>
            </a:r>
            <a:r>
              <a:rPr lang="cs-CZ" dirty="0"/>
              <a:t>nesklonných jmen je absolutní. V libovolném jmenném </a:t>
            </a:r>
            <a:r>
              <a:rPr lang="cs-CZ" dirty="0" smtClean="0"/>
              <a:t>paradigmatu v </a:t>
            </a:r>
            <a:r>
              <a:rPr lang="cs-CZ" dirty="0"/>
              <a:t>češtině je vždy homomorfie mezi N </a:t>
            </a:r>
            <a:r>
              <a:rPr lang="cs-CZ" dirty="0" err="1"/>
              <a:t>pl</a:t>
            </a:r>
            <a:r>
              <a:rPr lang="cs-CZ" dirty="0"/>
              <a:t>. a V </a:t>
            </a:r>
            <a:r>
              <a:rPr lang="cs-CZ" dirty="0" err="1"/>
              <a:t>pl</a:t>
            </a:r>
            <a:r>
              <a:rPr lang="cs-CZ" dirty="0" smtClean="0"/>
              <a:t>.</a:t>
            </a:r>
          </a:p>
          <a:p>
            <a:r>
              <a:rPr lang="cs-CZ" b="1" dirty="0"/>
              <a:t>Polymorfie </a:t>
            </a:r>
            <a:r>
              <a:rPr lang="cs-CZ" dirty="0"/>
              <a:t>je tvarová synonymie: jednu pozici obsazuje více tvarů.</a:t>
            </a:r>
          </a:p>
          <a:p>
            <a:r>
              <a:rPr lang="cs-CZ" dirty="0"/>
              <a:t>Polymorfie se projevuje jako tvaroslovná </a:t>
            </a:r>
            <a:r>
              <a:rPr lang="cs-CZ" dirty="0" err="1"/>
              <a:t>dubletnost</a:t>
            </a:r>
            <a:r>
              <a:rPr lang="cs-CZ" dirty="0"/>
              <a:t> (jsou-li </a:t>
            </a:r>
            <a:r>
              <a:rPr lang="cs-CZ" dirty="0" smtClean="0"/>
              <a:t>variantní tvary </a:t>
            </a:r>
            <a:r>
              <a:rPr lang="cs-CZ" dirty="0"/>
              <a:t>dva, např. D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i="1" dirty="0"/>
              <a:t>útočníku/útočníkovi</a:t>
            </a:r>
            <a:r>
              <a:rPr lang="cs-CZ" dirty="0"/>
              <a:t>), eventuálně </a:t>
            </a:r>
            <a:r>
              <a:rPr lang="cs-CZ" dirty="0" err="1"/>
              <a:t>tripletnost</a:t>
            </a:r>
            <a:r>
              <a:rPr lang="cs-CZ" dirty="0"/>
              <a:t> (</a:t>
            </a:r>
            <a:r>
              <a:rPr lang="cs-CZ" dirty="0" smtClean="0"/>
              <a:t>jsou-li tři</a:t>
            </a:r>
            <a:r>
              <a:rPr lang="cs-CZ" dirty="0"/>
              <a:t>: L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i="1" dirty="0"/>
              <a:t>kameně/kameni/kamenu</a:t>
            </a:r>
            <a:r>
              <a:rPr lang="cs-CZ" dirty="0"/>
              <a:t>) či zcela periferně </a:t>
            </a:r>
            <a:r>
              <a:rPr lang="cs-CZ" dirty="0" err="1"/>
              <a:t>kvadrupletnost</a:t>
            </a:r>
            <a:r>
              <a:rPr lang="cs-CZ" dirty="0"/>
              <a:t> (</a:t>
            </a:r>
            <a:r>
              <a:rPr lang="cs-CZ" i="1" dirty="0" smtClean="0"/>
              <a:t>liji/liju/leji/leju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7455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5066429" cy="4023360"/>
          </a:xfrm>
        </p:spPr>
        <p:txBody>
          <a:bodyPr/>
          <a:lstStyle/>
          <a:p>
            <a:r>
              <a:rPr lang="cs-CZ" dirty="0"/>
              <a:t>Paradigma se skládá z dílčích paradigmat neboli </a:t>
            </a:r>
            <a:r>
              <a:rPr lang="cs-CZ" dirty="0" err="1" smtClean="0"/>
              <a:t>subparadigmat</a:t>
            </a:r>
            <a:r>
              <a:rPr lang="cs-CZ" dirty="0"/>
              <a:t> </a:t>
            </a:r>
            <a:r>
              <a:rPr lang="cs-CZ" dirty="0" smtClean="0"/>
              <a:t>(např</a:t>
            </a:r>
            <a:r>
              <a:rPr lang="cs-CZ" dirty="0"/>
              <a:t>. u jmen je obvyklé zvlášť vydělovat </a:t>
            </a:r>
            <a:r>
              <a:rPr lang="cs-CZ" dirty="0" err="1"/>
              <a:t>subparadigma</a:t>
            </a:r>
            <a:r>
              <a:rPr lang="cs-CZ" dirty="0"/>
              <a:t> </a:t>
            </a:r>
            <a:r>
              <a:rPr lang="cs-CZ" dirty="0" smtClean="0"/>
              <a:t>singulárové a </a:t>
            </a:r>
            <a:r>
              <a:rPr lang="cs-CZ" dirty="0"/>
              <a:t>plurálové). Některá slovesná </a:t>
            </a:r>
            <a:r>
              <a:rPr lang="cs-CZ" dirty="0" err="1"/>
              <a:t>subparadigmata</a:t>
            </a:r>
            <a:r>
              <a:rPr lang="cs-CZ" dirty="0"/>
              <a:t> mají své souhrnné </a:t>
            </a:r>
            <a:r>
              <a:rPr lang="cs-CZ" dirty="0" smtClean="0"/>
              <a:t>názvy: např</a:t>
            </a:r>
            <a:r>
              <a:rPr lang="cs-CZ" dirty="0"/>
              <a:t>. infinitiv, přechodník (minulý), příčestí (trpné</a:t>
            </a:r>
            <a:r>
              <a:rPr lang="cs-CZ" dirty="0" smtClean="0"/>
              <a:t>).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585" y="1675720"/>
            <a:ext cx="5527221" cy="414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455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Morfologické kategorie </a:t>
            </a:r>
            <a:r>
              <a:rPr lang="cs-CZ" dirty="0"/>
              <a:t>– centrální předmět zkoumání </a:t>
            </a:r>
            <a:r>
              <a:rPr lang="cs-CZ" dirty="0" smtClean="0"/>
              <a:t>tvarosloví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/>
              <a:t>mají povahu jazykových znaků: tvoří je sepětí </a:t>
            </a:r>
            <a:r>
              <a:rPr lang="cs-CZ" dirty="0" smtClean="0"/>
              <a:t>zobecněného, kategoriálního</a:t>
            </a:r>
            <a:r>
              <a:rPr lang="cs-CZ" dirty="0"/>
              <a:t>, gramatického významu s příslušnými pravidelně </a:t>
            </a:r>
            <a:r>
              <a:rPr lang="cs-CZ" dirty="0" smtClean="0"/>
              <a:t>fungujícími morfologickými </a:t>
            </a:r>
            <a:r>
              <a:rPr lang="cs-CZ" dirty="0"/>
              <a:t>prostředky jeho </a:t>
            </a:r>
            <a:r>
              <a:rPr lang="cs-CZ" dirty="0" smtClean="0"/>
              <a:t>vyjádření.</a:t>
            </a:r>
          </a:p>
          <a:p>
            <a:r>
              <a:rPr lang="cs-CZ" dirty="0" smtClean="0"/>
              <a:t>V konkrétním slovním </a:t>
            </a:r>
            <a:r>
              <a:rPr lang="cs-CZ" dirty="0"/>
              <a:t>tvaru nabývá morfologická kategorie vždy nějaké </a:t>
            </a:r>
            <a:r>
              <a:rPr lang="cs-CZ" b="1" dirty="0"/>
              <a:t>hodnoty</a:t>
            </a:r>
            <a:r>
              <a:rPr lang="cs-CZ" dirty="0"/>
              <a:t>, </a:t>
            </a:r>
            <a:r>
              <a:rPr lang="cs-CZ" dirty="0" smtClean="0"/>
              <a:t>přičemž kategorie </a:t>
            </a:r>
            <a:r>
              <a:rPr lang="cs-CZ" dirty="0"/>
              <a:t>i hodnota mají název (např. kategorie čísla může </a:t>
            </a:r>
            <a:r>
              <a:rPr lang="cs-CZ" dirty="0" smtClean="0"/>
              <a:t>nabýt buď </a:t>
            </a:r>
            <a:r>
              <a:rPr lang="cs-CZ" dirty="0"/>
              <a:t>hodnoty </a:t>
            </a:r>
            <a:r>
              <a:rPr lang="cs-CZ" dirty="0" err="1" smtClean="0"/>
              <a:t>sg</a:t>
            </a:r>
            <a:r>
              <a:rPr lang="cs-CZ" dirty="0" smtClean="0"/>
              <a:t>., </a:t>
            </a:r>
            <a:r>
              <a:rPr lang="cs-CZ" dirty="0"/>
              <a:t>nebo hodnoty </a:t>
            </a:r>
            <a:r>
              <a:rPr lang="cs-CZ" dirty="0" err="1" smtClean="0"/>
              <a:t>pl</a:t>
            </a:r>
            <a:r>
              <a:rPr lang="cs-CZ" dirty="0" smtClean="0"/>
              <a:t>.).</a:t>
            </a:r>
          </a:p>
          <a:p>
            <a:r>
              <a:rPr lang="cs-CZ" dirty="0"/>
              <a:t>Morfologické kategorie se projevují při flexi. Ve flektivním </a:t>
            </a:r>
            <a:r>
              <a:rPr lang="cs-CZ" dirty="0" smtClean="0"/>
              <a:t>jazyce bývají „významy“ </a:t>
            </a:r>
            <a:r>
              <a:rPr lang="cs-CZ" dirty="0"/>
              <a:t>jednotlivých kategorií, tj. jejich hodnoty, vyjadřována </a:t>
            </a:r>
            <a:r>
              <a:rPr lang="cs-CZ" dirty="0" smtClean="0"/>
              <a:t>dohromady (v </a:t>
            </a:r>
            <a:r>
              <a:rPr lang="cs-CZ" dirty="0"/>
              <a:t>jediném morfu) </a:t>
            </a:r>
            <a:r>
              <a:rPr lang="cs-CZ" dirty="0" smtClean="0"/>
              <a:t>s „významy“ </a:t>
            </a:r>
            <a:r>
              <a:rPr lang="cs-CZ" dirty="0"/>
              <a:t>jiných </a:t>
            </a:r>
            <a:r>
              <a:rPr lang="cs-CZ" dirty="0" smtClean="0"/>
              <a:t>kategorií:</a:t>
            </a:r>
          </a:p>
          <a:p>
            <a:pPr algn="ctr"/>
            <a:r>
              <a:rPr lang="cs-CZ" i="1" dirty="0" smtClean="0"/>
              <a:t>Žen-</a:t>
            </a:r>
            <a:r>
              <a:rPr lang="cs-CZ" i="1" dirty="0" smtClean="0">
                <a:solidFill>
                  <a:srgbClr val="FF0000"/>
                </a:solidFill>
              </a:rPr>
              <a:t>a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8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Obvyklé také je, že jedna z hodnot dané kategorie je </a:t>
            </a:r>
            <a:r>
              <a:rPr lang="pl-PL" u="sng" dirty="0" smtClean="0"/>
              <a:t>bezpříznaková</a:t>
            </a:r>
            <a:r>
              <a:rPr lang="pl-PL" dirty="0" smtClean="0"/>
              <a:t>. Usoudit</a:t>
            </a:r>
            <a:r>
              <a:rPr lang="pl-PL" dirty="0"/>
              <a:t>, která to je, můžeme buď podle toho, která hodnota je s </a:t>
            </a:r>
            <a:r>
              <a:rPr lang="pl-PL" dirty="0" smtClean="0"/>
              <a:t>to </a:t>
            </a:r>
            <a:r>
              <a:rPr lang="cs-CZ" dirty="0" smtClean="0"/>
              <a:t>nahradit</a:t>
            </a:r>
            <a:r>
              <a:rPr lang="cs-CZ" dirty="0"/>
              <a:t>, zastoupit, popř. zahrnout hodnoty </a:t>
            </a:r>
            <a:r>
              <a:rPr lang="cs-CZ" dirty="0" smtClean="0"/>
              <a:t>ostatní:</a:t>
            </a:r>
          </a:p>
          <a:p>
            <a:r>
              <a:rPr lang="cs-CZ" dirty="0" smtClean="0"/>
              <a:t>Ind. </a:t>
            </a:r>
            <a:r>
              <a:rPr lang="cs-CZ" dirty="0" err="1"/>
              <a:t>p</a:t>
            </a:r>
            <a:r>
              <a:rPr lang="cs-CZ" dirty="0" err="1" smtClean="0"/>
              <a:t>rezéntu</a:t>
            </a:r>
            <a:r>
              <a:rPr lang="cs-CZ" dirty="0" smtClean="0"/>
              <a:t>: </a:t>
            </a:r>
            <a:r>
              <a:rPr lang="cs-CZ" i="1" dirty="0" smtClean="0"/>
              <a:t>jedu </a:t>
            </a:r>
            <a:r>
              <a:rPr lang="cs-CZ" i="1" dirty="0" smtClean="0">
                <a:cs typeface="Calibri"/>
              </a:rPr>
              <a:t>→ </a:t>
            </a:r>
            <a:r>
              <a:rPr lang="cs-CZ" i="1" u="sng" dirty="0" smtClean="0">
                <a:cs typeface="Calibri"/>
              </a:rPr>
              <a:t>Jedu</a:t>
            </a:r>
            <a:r>
              <a:rPr lang="cs-CZ" i="1" dirty="0" smtClean="0">
                <a:cs typeface="Calibri"/>
              </a:rPr>
              <a:t> do Prahy.</a:t>
            </a:r>
          </a:p>
          <a:p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                          → 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Zítra</a:t>
            </a:r>
            <a:r>
              <a:rPr lang="cs-CZ" i="1" dirty="0" smtClean="0">
                <a:cs typeface="Calibri"/>
              </a:rPr>
              <a:t> </a:t>
            </a:r>
            <a:r>
              <a:rPr lang="cs-CZ" dirty="0">
                <a:cs typeface="Calibri"/>
              </a:rPr>
              <a:t>j</a:t>
            </a:r>
            <a:r>
              <a:rPr lang="cs-CZ" dirty="0" smtClean="0">
                <a:cs typeface="Calibri"/>
              </a:rPr>
              <a:t>edu</a:t>
            </a:r>
            <a:r>
              <a:rPr lang="cs-CZ" i="1" dirty="0" smtClean="0">
                <a:cs typeface="Calibri"/>
              </a:rPr>
              <a:t> </a:t>
            </a:r>
            <a:r>
              <a:rPr lang="cs-CZ" i="1" dirty="0">
                <a:cs typeface="Calibri"/>
              </a:rPr>
              <a:t>do </a:t>
            </a:r>
            <a:r>
              <a:rPr lang="cs-CZ" i="1" dirty="0" smtClean="0">
                <a:cs typeface="Calibri"/>
              </a:rPr>
              <a:t>Prahy (futurum).</a:t>
            </a:r>
          </a:p>
          <a:p>
            <a:r>
              <a:rPr lang="cs-CZ" i="1" dirty="0" smtClean="0">
                <a:cs typeface="Calibri"/>
              </a:rPr>
              <a:t>                           → Každý čtvrtek </a:t>
            </a:r>
            <a:r>
              <a:rPr lang="cs-CZ" i="1" u="sng" dirty="0" smtClean="0">
                <a:cs typeface="Calibri"/>
              </a:rPr>
              <a:t>jezdím</a:t>
            </a:r>
            <a:r>
              <a:rPr lang="cs-CZ" i="1" dirty="0" smtClean="0">
                <a:cs typeface="Calibri"/>
              </a:rPr>
              <a:t> </a:t>
            </a:r>
            <a:r>
              <a:rPr lang="cs-CZ" i="1" dirty="0">
                <a:cs typeface="Calibri"/>
              </a:rPr>
              <a:t>do Prahy </a:t>
            </a:r>
            <a:r>
              <a:rPr lang="cs-CZ" i="1" dirty="0" smtClean="0">
                <a:cs typeface="Calibri"/>
              </a:rPr>
              <a:t>(iterativnost, tedy i minul.).</a:t>
            </a:r>
            <a:endParaRPr lang="cs-CZ" i="1" dirty="0">
              <a:cs typeface="Calibri"/>
            </a:endParaRP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Morfologické </a:t>
            </a:r>
            <a:r>
              <a:rPr lang="cs-CZ" dirty="0"/>
              <a:t>kategorie je možno rozčlenit na </a:t>
            </a:r>
            <a:r>
              <a:rPr lang="cs-CZ" b="1" dirty="0"/>
              <a:t>slovesné</a:t>
            </a:r>
            <a:r>
              <a:rPr lang="cs-CZ" dirty="0"/>
              <a:t> (uplatňující </a:t>
            </a:r>
            <a:r>
              <a:rPr lang="cs-CZ" dirty="0" smtClean="0"/>
              <a:t>se primárně </a:t>
            </a:r>
            <a:r>
              <a:rPr lang="cs-CZ" dirty="0"/>
              <a:t>při konjugaci) a </a:t>
            </a:r>
            <a:r>
              <a:rPr lang="cs-CZ" b="1" dirty="0"/>
              <a:t>jmenné</a:t>
            </a:r>
            <a:r>
              <a:rPr lang="cs-CZ" dirty="0"/>
              <a:t> (uplatňující se primárně při deklinaci).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74558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658965" cy="4023360"/>
          </a:xfrm>
        </p:spPr>
        <p:txBody>
          <a:bodyPr>
            <a:normAutofit/>
          </a:bodyPr>
          <a:lstStyle/>
          <a:p>
            <a:r>
              <a:rPr lang="cs-CZ" dirty="0" smtClean="0"/>
              <a:t>JMENNÝ ROD: Jmenný </a:t>
            </a:r>
            <a:r>
              <a:rPr lang="cs-CZ" dirty="0"/>
              <a:t>rod (genus) má od původu kognitivní (odrazovou) </a:t>
            </a:r>
            <a:r>
              <a:rPr lang="cs-CZ" dirty="0" smtClean="0"/>
              <a:t>povahu: odráží </a:t>
            </a:r>
            <a:r>
              <a:rPr lang="cs-CZ" dirty="0"/>
              <a:t>rozdíly mezi substancemi živými a neživými, u živých mezi </a:t>
            </a:r>
            <a:r>
              <a:rPr lang="cs-CZ" dirty="0" smtClean="0"/>
              <a:t>dospělými a </a:t>
            </a:r>
            <a:r>
              <a:rPr lang="cs-CZ" dirty="0"/>
              <a:t>nedospělými a u dospělých rozdíly v pohlaví. </a:t>
            </a:r>
            <a:endParaRPr lang="cs-CZ" dirty="0" smtClean="0"/>
          </a:p>
          <a:p>
            <a:r>
              <a:rPr lang="cs-CZ" dirty="0" smtClean="0"/>
              <a:t>Těmto vlastnostem označovaných </a:t>
            </a:r>
            <a:r>
              <a:rPr lang="cs-CZ" dirty="0"/>
              <a:t>substancí (denotátů) se říká </a:t>
            </a:r>
            <a:r>
              <a:rPr lang="cs-CZ" u="sng" dirty="0"/>
              <a:t>rod přirozený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Vztah k </a:t>
            </a:r>
            <a:r>
              <a:rPr lang="cs-CZ" dirty="0"/>
              <a:t>přirozenému rodu mají i v dnešní češtině substantiva </a:t>
            </a:r>
            <a:r>
              <a:rPr lang="cs-CZ" dirty="0" smtClean="0"/>
              <a:t>pojmenovávající živé </a:t>
            </a:r>
            <a:r>
              <a:rPr lang="cs-CZ" dirty="0"/>
              <a:t>bytosti (osoby), hospodářská zvířata a nedospělé živé tvory: </a:t>
            </a:r>
            <a:r>
              <a:rPr lang="cs-CZ" dirty="0" smtClean="0"/>
              <a:t>např. názvy </a:t>
            </a:r>
            <a:r>
              <a:rPr lang="cs-CZ" dirty="0"/>
              <a:t>mláďat bývají rodu středního. </a:t>
            </a:r>
            <a:endParaRPr lang="cs-CZ" dirty="0" smtClean="0"/>
          </a:p>
          <a:p>
            <a:r>
              <a:rPr lang="cs-CZ" dirty="0" smtClean="0"/>
              <a:t>U </a:t>
            </a:r>
            <a:r>
              <a:rPr lang="cs-CZ" dirty="0"/>
              <a:t>názvů věcí a u abstrakt </a:t>
            </a:r>
            <a:r>
              <a:rPr lang="cs-CZ" dirty="0" smtClean="0"/>
              <a:t>však žádný </a:t>
            </a:r>
            <a:r>
              <a:rPr lang="cs-CZ" dirty="0"/>
              <a:t>vztah k přirozenému rodu neexistuje (respektive věci </a:t>
            </a:r>
            <a:r>
              <a:rPr lang="cs-CZ" dirty="0" smtClean="0"/>
              <a:t>přirozený rod </a:t>
            </a:r>
            <a:r>
              <a:rPr lang="cs-CZ" dirty="0"/>
              <a:t>nemají), a tak má jmenný rod substantiv v dnešní češtině </a:t>
            </a:r>
            <a:r>
              <a:rPr lang="cs-CZ" dirty="0" smtClean="0"/>
              <a:t>převážně klasifikační </a:t>
            </a:r>
            <a:r>
              <a:rPr lang="cs-CZ" dirty="0"/>
              <a:t>funkci: zařazuje jméno do tvarové soustavy jmen, </a:t>
            </a:r>
            <a:r>
              <a:rPr lang="cs-CZ" dirty="0" smtClean="0"/>
              <a:t>konkrétně k deklinačnímu </a:t>
            </a:r>
            <a:r>
              <a:rPr lang="cs-CZ" dirty="0"/>
              <a:t>typu, jehož souborem koncovek pak to jméno </a:t>
            </a:r>
            <a:r>
              <a:rPr lang="cs-CZ" dirty="0" smtClean="0"/>
              <a:t>vyjadřuje pád </a:t>
            </a:r>
            <a:r>
              <a:rPr lang="cs-CZ" dirty="0"/>
              <a:t>a </a:t>
            </a:r>
            <a:r>
              <a:rPr lang="cs-CZ" dirty="0" smtClean="0"/>
              <a:t>číslo</a:t>
            </a:r>
            <a:r>
              <a:rPr lang="cs-CZ" dirty="0"/>
              <a:t>.</a:t>
            </a:r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665" y="472850"/>
            <a:ext cx="1529443" cy="1486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4558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 substantiv je jmenný rod syntakticky nezávislý a neflektivní, </a:t>
            </a:r>
            <a:r>
              <a:rPr lang="cs-CZ" dirty="0" smtClean="0"/>
              <a:t>lexikálně-gramatický</a:t>
            </a:r>
            <a:r>
              <a:rPr lang="cs-CZ" dirty="0"/>
              <a:t>: 1 lexém – 1 hodnota jmenného rodu. </a:t>
            </a:r>
            <a:endParaRPr lang="cs-CZ" dirty="0" smtClean="0"/>
          </a:p>
          <a:p>
            <a:r>
              <a:rPr lang="cs-CZ" dirty="0" smtClean="0"/>
              <a:t>Stejná situace je </a:t>
            </a:r>
            <a:r>
              <a:rPr lang="cs-CZ" dirty="0"/>
              <a:t>i u zájmen </a:t>
            </a:r>
            <a:r>
              <a:rPr lang="cs-CZ" i="1" dirty="0"/>
              <a:t>kdo </a:t>
            </a:r>
            <a:r>
              <a:rPr lang="cs-CZ" dirty="0"/>
              <a:t>a </a:t>
            </a:r>
            <a:r>
              <a:rPr lang="cs-CZ" i="1" dirty="0"/>
              <a:t>co</a:t>
            </a:r>
            <a:r>
              <a:rPr lang="cs-CZ" dirty="0"/>
              <a:t>, u zájmen odvozených od nich slovotvornou </a:t>
            </a:r>
            <a:r>
              <a:rPr lang="cs-CZ" dirty="0" smtClean="0"/>
              <a:t>předponou (např</a:t>
            </a:r>
            <a:r>
              <a:rPr lang="cs-CZ" dirty="0"/>
              <a:t>. </a:t>
            </a:r>
            <a:r>
              <a:rPr lang="cs-CZ" i="1" dirty="0"/>
              <a:t>nikdo</a:t>
            </a:r>
            <a:r>
              <a:rPr lang="cs-CZ" dirty="0"/>
              <a:t>) nebo postfixem (např. </a:t>
            </a:r>
            <a:r>
              <a:rPr lang="cs-CZ" i="1" dirty="0"/>
              <a:t>cokoli</a:t>
            </a:r>
            <a:r>
              <a:rPr lang="cs-CZ" dirty="0"/>
              <a:t>) a u řady </a:t>
            </a:r>
            <a:r>
              <a:rPr lang="cs-CZ" dirty="0" smtClean="0"/>
              <a:t>substantivních číslovek</a:t>
            </a:r>
            <a:r>
              <a:rPr lang="cs-CZ" dirty="0"/>
              <a:t>: </a:t>
            </a:r>
            <a:r>
              <a:rPr lang="cs-CZ" i="1" dirty="0"/>
              <a:t>nula</a:t>
            </a:r>
            <a:r>
              <a:rPr lang="cs-CZ" dirty="0"/>
              <a:t>, </a:t>
            </a:r>
            <a:r>
              <a:rPr lang="cs-CZ" i="1" dirty="0"/>
              <a:t>milión </a:t>
            </a:r>
            <a:r>
              <a:rPr lang="cs-CZ" dirty="0"/>
              <a:t>apod. </a:t>
            </a:r>
            <a:endParaRPr lang="cs-CZ" dirty="0" smtClean="0"/>
          </a:p>
          <a:p>
            <a:r>
              <a:rPr lang="cs-CZ" dirty="0" smtClean="0"/>
              <a:t>Kategorii </a:t>
            </a:r>
            <a:r>
              <a:rPr lang="cs-CZ" dirty="0"/>
              <a:t>jmenného rodu </a:t>
            </a:r>
            <a:r>
              <a:rPr lang="cs-CZ" dirty="0" smtClean="0"/>
              <a:t>nevyjadřují tzv</a:t>
            </a:r>
            <a:r>
              <a:rPr lang="cs-CZ" dirty="0"/>
              <a:t>. bezrodá zájmena – </a:t>
            </a:r>
            <a:r>
              <a:rPr lang="cs-CZ" i="1" dirty="0"/>
              <a:t>já</a:t>
            </a:r>
            <a:r>
              <a:rPr lang="cs-CZ" dirty="0"/>
              <a:t>, </a:t>
            </a:r>
            <a:r>
              <a:rPr lang="cs-CZ" i="1" dirty="0"/>
              <a:t>ty</a:t>
            </a:r>
            <a:r>
              <a:rPr lang="cs-CZ" dirty="0"/>
              <a:t>, </a:t>
            </a:r>
            <a:r>
              <a:rPr lang="cs-CZ" i="1" dirty="0"/>
              <a:t>my</a:t>
            </a:r>
            <a:r>
              <a:rPr lang="cs-CZ" dirty="0"/>
              <a:t>, </a:t>
            </a:r>
            <a:r>
              <a:rPr lang="cs-CZ" i="1" dirty="0"/>
              <a:t>vy </a:t>
            </a:r>
            <a:r>
              <a:rPr lang="cs-CZ" dirty="0"/>
              <a:t>a osobní zájmeno zvratné (</a:t>
            </a:r>
            <a:r>
              <a:rPr lang="cs-CZ" i="1" dirty="0" smtClean="0"/>
              <a:t>sebe-si-sobě-se-sebou</a:t>
            </a:r>
            <a:r>
              <a:rPr lang="cs-CZ" dirty="0"/>
              <a:t>) – a základní číslovky s </a:t>
            </a:r>
            <a:r>
              <a:rPr lang="cs-CZ" dirty="0" err="1"/>
              <a:t>dvoutvarovou</a:t>
            </a:r>
            <a:r>
              <a:rPr lang="cs-CZ" dirty="0"/>
              <a:t> flexí (</a:t>
            </a:r>
            <a:r>
              <a:rPr lang="cs-CZ" i="1" dirty="0"/>
              <a:t>pět</a:t>
            </a:r>
            <a:r>
              <a:rPr lang="cs-CZ" dirty="0"/>
              <a:t>, </a:t>
            </a:r>
            <a:r>
              <a:rPr lang="cs-CZ" i="1" dirty="0"/>
              <a:t>…</a:t>
            </a:r>
            <a:r>
              <a:rPr lang="cs-CZ" dirty="0"/>
              <a:t>, </a:t>
            </a:r>
            <a:r>
              <a:rPr lang="cs-CZ" i="1" dirty="0"/>
              <a:t>jedenáct</a:t>
            </a:r>
            <a:r>
              <a:rPr lang="cs-CZ" dirty="0" smtClean="0"/>
              <a:t>,</a:t>
            </a:r>
            <a:r>
              <a:rPr lang="cs-CZ" i="1" dirty="0" smtClean="0"/>
              <a:t>…</a:t>
            </a:r>
            <a:r>
              <a:rPr lang="cs-CZ" dirty="0" smtClean="0"/>
              <a:t>, </a:t>
            </a:r>
            <a:r>
              <a:rPr lang="cs-CZ" i="1" dirty="0"/>
              <a:t>dvacet</a:t>
            </a:r>
            <a:r>
              <a:rPr lang="cs-CZ" dirty="0"/>
              <a:t>, </a:t>
            </a:r>
            <a:r>
              <a:rPr lang="cs-CZ" i="1" dirty="0"/>
              <a:t>…</a:t>
            </a:r>
            <a:r>
              <a:rPr lang="cs-CZ" dirty="0"/>
              <a:t>, </a:t>
            </a:r>
            <a:r>
              <a:rPr lang="cs-CZ" i="1" dirty="0"/>
              <a:t>devadesát</a:t>
            </a:r>
            <a:r>
              <a:rPr lang="cs-CZ" dirty="0"/>
              <a:t>, </a:t>
            </a:r>
            <a:r>
              <a:rPr lang="cs-CZ" i="1" dirty="0"/>
              <a:t>(ně)kolik</a:t>
            </a:r>
            <a:r>
              <a:rPr lang="cs-CZ" dirty="0"/>
              <a:t>, </a:t>
            </a:r>
            <a:r>
              <a:rPr lang="cs-CZ" i="1" dirty="0"/>
              <a:t>tolik</a:t>
            </a:r>
            <a:r>
              <a:rPr lang="cs-CZ" dirty="0"/>
              <a:t>, </a:t>
            </a:r>
            <a:r>
              <a:rPr lang="cs-CZ" i="1" dirty="0"/>
              <a:t>mnoho</a:t>
            </a:r>
            <a:r>
              <a:rPr lang="cs-CZ" dirty="0"/>
              <a:t>, </a:t>
            </a:r>
            <a:r>
              <a:rPr lang="cs-CZ" i="1" dirty="0" smtClean="0"/>
              <a:t>…</a:t>
            </a:r>
            <a:r>
              <a:rPr lang="cs-CZ" dirty="0" smtClean="0"/>
              <a:t>).</a:t>
            </a:r>
          </a:p>
          <a:p>
            <a:r>
              <a:rPr lang="cs-CZ" dirty="0"/>
              <a:t>U adjektiv, u většiny zájmen, u mnoha typů číslovek a u jmenných </a:t>
            </a:r>
            <a:r>
              <a:rPr lang="cs-CZ" dirty="0" smtClean="0"/>
              <a:t>složek slovesných </a:t>
            </a:r>
            <a:r>
              <a:rPr lang="cs-CZ" dirty="0"/>
              <a:t>tvarů (u přechodníků, příčestí), tzn. u slov a </a:t>
            </a:r>
            <a:r>
              <a:rPr lang="cs-CZ" dirty="0" smtClean="0"/>
              <a:t>slovesných tvarů</a:t>
            </a:r>
            <a:r>
              <a:rPr lang="cs-CZ" dirty="0"/>
              <a:t>, jejichž primární funkcí je funkce přívlastku, (části) přísudku </a:t>
            </a:r>
            <a:r>
              <a:rPr lang="cs-CZ" dirty="0" smtClean="0"/>
              <a:t>nebo doplňku</a:t>
            </a:r>
            <a:r>
              <a:rPr lang="cs-CZ" dirty="0"/>
              <a:t>, je rod syntakticky závisle proměnný: je dán rodem </a:t>
            </a:r>
            <a:r>
              <a:rPr lang="cs-CZ" dirty="0" smtClean="0"/>
              <a:t>řídícího substantiva </a:t>
            </a:r>
            <a:r>
              <a:rPr lang="cs-CZ" dirty="0"/>
              <a:t>(nebo jeho ekvivalentu).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/>
              <a:t>Pokud je řídícím výrazem </a:t>
            </a:r>
            <a:r>
              <a:rPr lang="cs-CZ" dirty="0" smtClean="0"/>
              <a:t>bezrodé osobní </a:t>
            </a:r>
            <a:r>
              <a:rPr lang="cs-CZ" dirty="0"/>
              <a:t>zájmeno, je rod dán přirozeným rodem jeho referentu.)</a:t>
            </a:r>
          </a:p>
        </p:txBody>
      </p:sp>
    </p:spTree>
    <p:extLst>
      <p:ext uri="{BB962C8B-B14F-4D97-AF65-F5344CB8AC3E}">
        <p14:creationId xmlns:p14="http://schemas.microsoft.com/office/powerpoint/2010/main" val="2674558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1801</TotalTime>
  <Words>4122</Words>
  <Application>Microsoft Office PowerPoint</Application>
  <PresentationFormat>Širokoúhlá obrazovka</PresentationFormat>
  <Paragraphs>156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Calibri</vt:lpstr>
      <vt:lpstr>Tw Cen MT</vt:lpstr>
      <vt:lpstr>Tw Cen MT Condensed</vt:lpstr>
      <vt:lpstr>Wingdings 3</vt:lpstr>
      <vt:lpstr>Integrál</vt:lpstr>
      <vt:lpstr>Jazykové praktikum (UJPQ) – tvarosloví 3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Formální tvarosloví</vt:lpstr>
      <vt:lpstr>literatura</vt:lpstr>
    </vt:vector>
  </TitlesOfParts>
  <Company>PdF UP Olomouc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jazyka Sémiotika a teorie (jazykového) znaku</dc:title>
  <dc:creator>Kříž Michal</dc:creator>
  <cp:lastModifiedBy>Kříž Michal</cp:lastModifiedBy>
  <cp:revision>127</cp:revision>
  <dcterms:created xsi:type="dcterms:W3CDTF">2016-10-06T07:56:26Z</dcterms:created>
  <dcterms:modified xsi:type="dcterms:W3CDTF">2018-11-13T12:58:00Z</dcterms:modified>
</cp:coreProperties>
</file>